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80" r:id="rId2"/>
  </p:sldMasterIdLst>
  <p:notesMasterIdLst>
    <p:notesMasterId r:id="rId24"/>
  </p:notesMasterIdLst>
  <p:sldIdLst>
    <p:sldId id="2873" r:id="rId3"/>
    <p:sldId id="1109" r:id="rId4"/>
    <p:sldId id="2909" r:id="rId5"/>
    <p:sldId id="2910" r:id="rId6"/>
    <p:sldId id="2924" r:id="rId7"/>
    <p:sldId id="2912" r:id="rId8"/>
    <p:sldId id="2913" r:id="rId9"/>
    <p:sldId id="2914" r:id="rId10"/>
    <p:sldId id="2925" r:id="rId11"/>
    <p:sldId id="2932" r:id="rId12"/>
    <p:sldId id="2927" r:id="rId13"/>
    <p:sldId id="2931" r:id="rId14"/>
    <p:sldId id="2928" r:id="rId15"/>
    <p:sldId id="2933" r:id="rId16"/>
    <p:sldId id="2926" r:id="rId17"/>
    <p:sldId id="2920" r:id="rId18"/>
    <p:sldId id="2921" r:id="rId19"/>
    <p:sldId id="2922" r:id="rId20"/>
    <p:sldId id="285" r:id="rId21"/>
    <p:sldId id="2930" r:id="rId22"/>
    <p:sldId id="2934" r:id="rId23"/>
  </p:sldIdLst>
  <p:sldSz cx="12192000" cy="6858000"/>
  <p:notesSz cx="6805613" cy="99393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arlson" initials="MK" lastIdx="3" clrIdx="0">
    <p:extLst>
      <p:ext uri="{19B8F6BF-5375-455C-9EA6-DF929625EA0E}">
        <p15:presenceInfo xmlns:p15="http://schemas.microsoft.com/office/powerpoint/2012/main" userId="b822d01b62b97a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916"/>
    <a:srgbClr val="EF4023"/>
    <a:srgbClr val="000000"/>
    <a:srgbClr val="194160"/>
    <a:srgbClr val="9B54B6"/>
    <a:srgbClr val="5B346A"/>
    <a:srgbClr val="D9D9D9"/>
    <a:srgbClr val="375B9E"/>
    <a:srgbClr val="EBF4E3"/>
    <a:srgbClr val="FFF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3" autoAdjust="0"/>
    <p:restoredTop sz="81133" autoAdjust="0"/>
  </p:normalViewPr>
  <p:slideViewPr>
    <p:cSldViewPr snapToGrid="0">
      <p:cViewPr>
        <p:scale>
          <a:sx n="100" d="100"/>
          <a:sy n="100" d="100"/>
        </p:scale>
        <p:origin x="344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2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12244-3C7F-4832-958D-131FD074F49F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A7DA0-C3A7-4740-989C-DF0A8827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9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2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8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3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1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C194F-B654-F02A-8E11-56DFD52B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B12E4-C816-DD89-32F6-708C90E25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68CFF-272B-1E60-FF69-DD79C7A24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BC68D-2DD8-8C71-7DD0-9B432ED58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7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A7DA0-C3A7-4740-989C-DF0A8827A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9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 Text +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166266" cy="164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6991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3AF0111-4648-B64B-910B-803E73DBA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正方形/長方形 12">
            <a:extLst>
              <a:ext uri="{FF2B5EF4-FFF2-40B4-BE49-F238E27FC236}">
                <a16:creationId xmlns:a16="http://schemas.microsoft.com/office/drawing/2014/main" id="{6204DA59-2069-F64F-A0CE-5106ED24BF3E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ー 11">
            <a:extLst>
              <a:ext uri="{FF2B5EF4-FFF2-40B4-BE49-F238E27FC236}">
                <a16:creationId xmlns:a16="http://schemas.microsoft.com/office/drawing/2014/main" id="{9C9CC110-D813-6A4A-9BEB-E69F566C74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45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B958-CDF4-315C-0C6C-CA540788C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26EA3-7A60-DC3F-2AA5-F6F30D708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49B98-19A2-86EE-75B3-F1B41EE7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2626-7503-4207-85EB-E6CFFB2AE79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89A60-EC36-FA1A-43CC-A499B857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E1120-5A94-93E1-07B3-BA01DCC7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E04-704D-4050-9B4C-3EC738D6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6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A37E-0863-EAAE-066A-A11F8BBF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3FD0-1F58-F2B7-4CC0-FD75A462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D72DE-E21E-BFFB-FF0F-64235F42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13B5D-9494-2350-96AC-97A3AFEB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E418-5826-26CB-10C1-B1ABA9BF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759142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C1BF-EF5A-C862-AB28-D056A9ED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8F36D-C950-CFD8-2BDF-5A60DD29E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48FD-78FD-A30B-93AB-D6722FB4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07627-682F-1646-4342-DCD06E04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31B2-6E2C-0859-3E2F-5091E608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889116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4949-4696-893A-331A-6BD77902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0741-33A9-167C-1B9B-B71902F52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EAC27-B606-6164-6437-8D6DF9B4E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B9DBF-ADF2-7581-240E-808268CC4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02F40-B084-88F5-FCBE-44D947C9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6FE9F-3B15-CCF0-6C86-6233B64F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406242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255B-2895-93D8-1CEB-47473751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8FB3C-67E2-0148-5123-A8CD538B2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6C0CA-52A8-C708-DB85-1D6BBBB50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9D0F6-168D-25B6-7228-DB44C533D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A45DE-A483-FD28-808E-61864A82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C746D3-E8E4-4597-3381-D5854283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3D8F4-9ADE-C3E9-9D43-73AF40C9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0905-09AE-8C94-01F3-BCD1ED4A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926314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AA24-3FFA-9B6C-1DE4-45F7572C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5B3D7-1EDB-8204-8565-FE8A1574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7E2C1-8353-FB3F-2217-37F00626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0B146-BE39-E3F3-943C-16043DB2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91331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BB724B-A2BD-1E98-DB69-6135AF9F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2626-7503-4207-85EB-E6CFFB2AE79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61C44-5925-BE43-1A5B-A5B2A218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3D0F9-A719-2A46-9A33-1142FECC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E04-704D-4050-9B4C-3EC738D6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9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8665-F3B6-5611-8CF3-EA141B2F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31712-9AE8-9065-C3F6-ABE22413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8A89E-9627-8111-B0EC-51F23001F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F4C89-D41B-F72F-3C5C-C90A7CE4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9608A-A8F9-A8C6-174C-4D819AD4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E3F95-6E24-F4D8-9ED6-83B442B9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724698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86CC-3CC6-156B-6A6F-B9B52B3F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371C71-6151-A9E6-BCF8-1DBEF225E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BE077-9038-F2F8-F36E-07B5A8A99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BBB92-7AA1-1A1C-47E6-BA7069BA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2D271-8091-0A2A-7EFF-8BF6E7D3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47CD8-8460-3F98-17A1-1CF55A29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236044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3408-57BA-8471-309F-AFE5DB84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54B4-1DFC-D919-13D9-03FD792AB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64328-C56B-F31E-1D80-D547AEDC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C759D-CA19-8DCB-B3A1-173E1EE8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47A8-BB41-1756-0437-6BB053BD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4313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ory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041" y="977764"/>
            <a:ext cx="10678159" cy="5208738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Main text</a:t>
            </a:r>
          </a:p>
        </p:txBody>
      </p:sp>
      <p:sp>
        <p:nvSpPr>
          <p:cNvPr id="19" name="正方形/長方形 12">
            <a:extLst>
              <a:ext uri="{FF2B5EF4-FFF2-40B4-BE49-F238E27FC236}">
                <a16:creationId xmlns:a16="http://schemas.microsoft.com/office/drawing/2014/main" id="{D7E08B20-895C-0446-9C1A-E88FFDCD4D5F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ライド番号プレースホルダー 11">
            <a:extLst>
              <a:ext uri="{FF2B5EF4-FFF2-40B4-BE49-F238E27FC236}">
                <a16:creationId xmlns:a16="http://schemas.microsoft.com/office/drawing/2014/main" id="{4587D776-FE01-7545-AB43-0C8A265DA9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216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9DF1C-4378-88B2-204B-EF2AAD28D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3A041-D9F9-837C-64E8-4F3A99871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6A3D9-3E26-1FF0-A01C-B61D5554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411B3-816B-6C88-2456-439FC96B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4C4A6-4812-CB6D-7080-373C7322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54977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ory Text +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166266" cy="164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6991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3AF0111-4648-B64B-910B-803E73DBA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正方形/長方形 12">
            <a:extLst>
              <a:ext uri="{FF2B5EF4-FFF2-40B4-BE49-F238E27FC236}">
                <a16:creationId xmlns:a16="http://schemas.microsoft.com/office/drawing/2014/main" id="{6204DA59-2069-F64F-A0CE-5106ED24BF3E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ー 11">
            <a:extLst>
              <a:ext uri="{FF2B5EF4-FFF2-40B4-BE49-F238E27FC236}">
                <a16:creationId xmlns:a16="http://schemas.microsoft.com/office/drawing/2014/main" id="{9C9CC110-D813-6A4A-9BEB-E69F566C74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075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ory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041" y="977764"/>
            <a:ext cx="10678159" cy="5208738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Main text</a:t>
            </a:r>
          </a:p>
        </p:txBody>
      </p:sp>
      <p:sp>
        <p:nvSpPr>
          <p:cNvPr id="19" name="正方形/長方形 12">
            <a:extLst>
              <a:ext uri="{FF2B5EF4-FFF2-40B4-BE49-F238E27FC236}">
                <a16:creationId xmlns:a16="http://schemas.microsoft.com/office/drawing/2014/main" id="{D7E08B20-895C-0446-9C1A-E88FFDCD4D5F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ライド番号プレースホルダー 11">
            <a:extLst>
              <a:ext uri="{FF2B5EF4-FFF2-40B4-BE49-F238E27FC236}">
                <a16:creationId xmlns:a16="http://schemas.microsoft.com/office/drawing/2014/main" id="{4587D776-FE01-7545-AB43-0C8A265DA9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433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47988" y="1354667"/>
            <a:ext cx="8677035" cy="42600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正方形/長方形 12">
            <a:extLst>
              <a:ext uri="{FF2B5EF4-FFF2-40B4-BE49-F238E27FC236}">
                <a16:creationId xmlns:a16="http://schemas.microsoft.com/office/drawing/2014/main" id="{0F305433-34E1-124F-9667-0F1278A5118B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スライド番号プレースホルダー 11">
            <a:extLst>
              <a:ext uri="{FF2B5EF4-FFF2-40B4-BE49-F238E27FC236}">
                <a16:creationId xmlns:a16="http://schemas.microsoft.com/office/drawing/2014/main" id="{5D4785B6-D30A-C94F-B860-DF8DEA78E8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88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000000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47988" y="1354667"/>
            <a:ext cx="8677035" cy="42600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正方形/長方形 12">
            <a:extLst>
              <a:ext uri="{FF2B5EF4-FFF2-40B4-BE49-F238E27FC236}">
                <a16:creationId xmlns:a16="http://schemas.microsoft.com/office/drawing/2014/main" id="{0F305433-34E1-124F-9667-0F1278A5118B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スライド番号プレースホルダー 11">
            <a:extLst>
              <a:ext uri="{FF2B5EF4-FFF2-40B4-BE49-F238E27FC236}">
                <a16:creationId xmlns:a16="http://schemas.microsoft.com/office/drawing/2014/main" id="{5D4785B6-D30A-C94F-B860-DF8DEA78E8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364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005FC-DD6A-3F43-87D2-468E71A061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DBA05C-C894-464C-B1B8-131EA079BDDD}"/>
              </a:ext>
            </a:extLst>
          </p:cNvPr>
          <p:cNvSpPr/>
          <p:nvPr userDrawn="1"/>
        </p:nvSpPr>
        <p:spPr>
          <a:xfrm>
            <a:off x="0" y="0"/>
            <a:ext cx="7473695" cy="6858000"/>
          </a:xfrm>
          <a:prstGeom prst="rect">
            <a:avLst/>
          </a:prstGeom>
          <a:solidFill>
            <a:schemeClr val="accent5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 dirty="0">
              <a:solidFill>
                <a:srgbClr val="FFFFFF"/>
              </a:solidFill>
            </a:endParaRPr>
          </a:p>
        </p:txBody>
      </p:sp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070" y="2804242"/>
            <a:ext cx="6216719" cy="140332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altLang="en-US" sz="4200" b="0" i="0" dirty="0">
                <a:solidFill>
                  <a:srgbClr val="5B346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4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Story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599364" cy="304059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000" b="0" i="0" dirty="0">
                <a:solidFill>
                  <a:schemeClr val="accent5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96D3A4-B7AE-274C-9084-EEC7125A2E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990" y="665606"/>
            <a:ext cx="10599365" cy="48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5B346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80FB98-FF30-F44C-B616-CFC6B92FC8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282756"/>
            <a:ext cx="5033942" cy="4903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D860D83E-C3FB-5648-9D59-C8E2EE36BC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1282756"/>
            <a:ext cx="5395186" cy="49037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104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Bullet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244" imgH="246" progId="TCLayout.ActiveDocument.1">
                  <p:embed/>
                </p:oleObj>
              </mc:Choice>
              <mc:Fallback>
                <p:oleObj name="think-cell スライド" r:id="rId4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599364" cy="304059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000" b="0" i="0" dirty="0">
                <a:solidFill>
                  <a:schemeClr val="accent5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280578"/>
            <a:ext cx="5033942" cy="4911816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Clr>
                <a:srgbClr val="5B346A"/>
              </a:buClr>
              <a:buSzPct val="80000"/>
              <a:buFont typeface="Wingdings" pitchFamily="2" charset="2"/>
              <a:buChar char="§"/>
              <a:defRPr sz="21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3AF0111-4648-B64B-910B-803E73DBA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1280576"/>
            <a:ext cx="5395186" cy="49059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96D3A4-B7AE-274C-9084-EEC7125A2E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990" y="665606"/>
            <a:ext cx="10599365" cy="48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5B346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69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005FC-DD6A-3F43-87D2-468E71A061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244" imgH="246" progId="TCLayout.ActiveDocument.1">
                  <p:embed/>
                </p:oleObj>
              </mc:Choice>
              <mc:Fallback>
                <p:oleObj name="think-cell スライド" r:id="rId6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noFill/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6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A535B-B844-4888-A538-9B009C3D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2626-7503-4207-85EB-E6CFFB2AE79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9EF61-32D0-458F-8FE5-E0543D83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490C8-C0D5-4029-A127-71BEDA17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E04-704D-4050-9B4C-3EC738D6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BF8F-6E25-43C5-AD29-2B1370DAC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6D6C2-7107-4838-B15F-78F6E3216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EDB6E-27EF-475B-A63C-7D38B228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2626-7503-4207-85EB-E6CFFB2AE79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65C9-E542-4B33-B42E-62B8814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DA1D-CFBE-48AB-8DB3-B11B1631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E04-704D-4050-9B4C-3EC738D67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1">
            <a:extLst>
              <a:ext uri="{FF2B5EF4-FFF2-40B4-BE49-F238E27FC236}">
                <a16:creationId xmlns:a16="http://schemas.microsoft.com/office/drawing/2014/main" id="{8BD90354-B87A-0B40-8F11-277FBF3DF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641" y="6385623"/>
            <a:ext cx="598148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/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0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5" r:id="rId2"/>
    <p:sldLayoutId id="2147483862" r:id="rId3"/>
    <p:sldLayoutId id="2147483861" r:id="rId4"/>
    <p:sldLayoutId id="2147483866" r:id="rId5"/>
    <p:sldLayoutId id="2147483863" r:id="rId6"/>
    <p:sldLayoutId id="2147483875" r:id="rId7"/>
    <p:sldLayoutId id="2147483877" r:id="rId8"/>
    <p:sldLayoutId id="214748387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23C12-CB40-8939-4520-9D551BEA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1DD7F-C228-0180-D6D4-340EAB395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57590-20D0-21C7-5967-E3C24B4F5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F0E39-75C3-CD48-8143-3E092BADAA3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20B55-80E4-4BE5-8A58-98A90831C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7E7D-9F9B-E1F0-E8DB-3036B8B6E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329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3" r:id="rId12"/>
    <p:sldLayoutId id="2147483894" r:id="rId13"/>
    <p:sldLayoutId id="214748389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hyperlink" Target="https://arxiv.org/abs/2402.17750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0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9.jpe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2.1775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13.png"/><Relationship Id="rId9" Type="http://schemas.openxmlformats.org/officeDocument/2006/relationships/image" Target="../media/image59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59.png"/><Relationship Id="rId4" Type="http://schemas.openxmlformats.org/officeDocument/2006/relationships/image" Target="../media/image12.png"/><Relationship Id="rId9" Type="http://schemas.openxmlformats.org/officeDocument/2006/relationships/image" Target="../media/image58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EE90E2A-5D3B-C5FE-AD18-71CED9E54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4"/>
          <a:stretch/>
        </p:blipFill>
        <p:spPr bwMode="auto">
          <a:xfrm flipH="1">
            <a:off x="0" y="-10305"/>
            <a:ext cx="12192000" cy="57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17381-8641-84B8-FFC4-5FE327BB322D}"/>
              </a:ext>
            </a:extLst>
          </p:cNvPr>
          <p:cNvSpPr txBox="1"/>
          <p:nvPr/>
        </p:nvSpPr>
        <p:spPr>
          <a:xfrm>
            <a:off x="403411" y="181394"/>
            <a:ext cx="103175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var(--font-condensedbook)"/>
              </a:rPr>
              <a:t>Programmable</a:t>
            </a:r>
            <a:r>
              <a:rPr lang="en-US" sz="3600" i="0" u="none" strike="noStrike" dirty="0">
                <a:solidFill>
                  <a:schemeClr val="bg1"/>
                </a:solidFill>
                <a:effectLst/>
                <a:latin typeface="var(--font-condensedbook)"/>
              </a:rPr>
              <a:t> wave propagation for machine learning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var(--font-condensedbook)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Tatsuhiro Onodera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2024-01-08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Aspen Center for Physics Winter Conference 2024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66E8773-75D8-4FAA-C64B-7DC1DE02A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4505"/>
          <a:stretch/>
        </p:blipFill>
        <p:spPr>
          <a:xfrm>
            <a:off x="9398651" y="5844824"/>
            <a:ext cx="995647" cy="905331"/>
          </a:xfrm>
          <a:prstGeom prst="rect">
            <a:avLst/>
          </a:prstGeom>
        </p:spPr>
      </p:pic>
      <p:pic>
        <p:nvPicPr>
          <p:cNvPr id="3" name="Picture 2" descr="Image result for ntt research">
            <a:extLst>
              <a:ext uri="{FF2B5EF4-FFF2-40B4-BE49-F238E27FC236}">
                <a16:creationId xmlns:a16="http://schemas.microsoft.com/office/drawing/2014/main" id="{E700D534-9F73-6A67-9402-54202784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725" y="6178574"/>
            <a:ext cx="1476030" cy="2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76895B66-4174-C74A-06FA-D1654317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1" y="3557215"/>
            <a:ext cx="1406608" cy="14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20381-504E-A306-878C-C83976731240}"/>
              </a:ext>
            </a:extLst>
          </p:cNvPr>
          <p:cNvSpPr txBox="1"/>
          <p:nvPr/>
        </p:nvSpPr>
        <p:spPr>
          <a:xfrm>
            <a:off x="1154944" y="4963823"/>
            <a:ext cx="1440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Martin Stein</a:t>
            </a:r>
            <a:b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(co-lead)</a:t>
            </a:r>
          </a:p>
        </p:txBody>
      </p:sp>
      <p:pic>
        <p:nvPicPr>
          <p:cNvPr id="8" name="Picture 4" descr="headshot of peter mcmahon in PSB">
            <a:extLst>
              <a:ext uri="{FF2B5EF4-FFF2-40B4-BE49-F238E27FC236}">
                <a16:creationId xmlns:a16="http://schemas.microsoft.com/office/drawing/2014/main" id="{C48193DA-E65D-109C-C8F3-FD7D024D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20" y="3554339"/>
            <a:ext cx="1375128" cy="13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E28E7-CA82-A55F-45C9-779C456F5A23}"/>
              </a:ext>
            </a:extLst>
          </p:cNvPr>
          <p:cNvSpPr txBox="1"/>
          <p:nvPr/>
        </p:nvSpPr>
        <p:spPr>
          <a:xfrm>
            <a:off x="5296279" y="4935398"/>
            <a:ext cx="166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McMahon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F9FA9-28FA-9E16-CE60-AFFDCB5358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436"/>
          <a:stretch/>
        </p:blipFill>
        <p:spPr>
          <a:xfrm>
            <a:off x="3805169" y="3536519"/>
            <a:ext cx="1461069" cy="1406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82638-6669-5E0B-E71D-39BC5A57E72F}"/>
              </a:ext>
            </a:extLst>
          </p:cNvPr>
          <p:cNvSpPr txBox="1"/>
          <p:nvPr/>
        </p:nvSpPr>
        <p:spPr>
          <a:xfrm>
            <a:off x="3757580" y="4896379"/>
            <a:ext cx="166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Logan Wright</a:t>
            </a:r>
            <a:b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Yale Univ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CFD3D-82ED-9497-E88F-C26ECCA6AFB1}"/>
              </a:ext>
            </a:extLst>
          </p:cNvPr>
          <p:cNvSpPr txBox="1"/>
          <p:nvPr/>
        </p:nvSpPr>
        <p:spPr>
          <a:xfrm>
            <a:off x="102000" y="5767254"/>
            <a:ext cx="8846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T. Onodera*, M.M. Stein*, B.A. Ash, M.M. Sohoni, M. Bosch, R. Yanagimoto, M. Jankowski, T.P. McKenna, T. Wang, G. Shvets, M.R. Shcherbakov, L.G. Wright, P.L. McMahon.</a:t>
            </a:r>
            <a:br>
              <a:rPr lang="en-US" sz="1600" dirty="0"/>
            </a:br>
            <a:r>
              <a:rPr lang="en-US" sz="1600" i="1" dirty="0"/>
              <a:t>Scaling on-chip photonic neural processors using arbitrarily programmable wave propagation</a:t>
            </a:r>
            <a:r>
              <a:rPr lang="en-US" sz="1600" dirty="0"/>
              <a:t> (2024)</a:t>
            </a:r>
          </a:p>
          <a:p>
            <a:r>
              <a:rPr lang="en-US" sz="1600" dirty="0">
                <a:hlinkClick r:id="rId10"/>
              </a:rPr>
              <a:t>https://arxiv.org/abs/2402.17750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528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0DA57-D09B-B7EE-580B-0BC52270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A2B5-13A9-11EC-EB85-12CA70B5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the 2D-programmable waveguide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4A5D9-BD8D-ACC2-A5FA-97090A3C67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39B415-9656-5766-44F0-77A5023C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73" y="829515"/>
            <a:ext cx="622300" cy="43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8A861-C52D-724D-A3C3-C626726A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4" y="1045415"/>
            <a:ext cx="4722676" cy="53645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210053-0DDA-B7A8-4858-FB1E6CFA7F47}"/>
              </a:ext>
            </a:extLst>
          </p:cNvPr>
          <p:cNvGrpSpPr/>
          <p:nvPr/>
        </p:nvGrpSpPr>
        <p:grpSpPr>
          <a:xfrm>
            <a:off x="6183084" y="2008868"/>
            <a:ext cx="5656279" cy="2857660"/>
            <a:chOff x="6444106" y="2357120"/>
            <a:chExt cx="5509567" cy="27835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2CB610-9507-6A5F-35C2-6057FAFA0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106" y="2560320"/>
              <a:ext cx="5509567" cy="25803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750F62-4ACF-E848-8A87-BC1205693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2324" y="2357120"/>
              <a:ext cx="9652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03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58AB-7F2B-217A-5A36-B60CF01C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11893-0EBF-591D-9842-3F71CE223B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817459-0A25-BA88-04C0-1160CAC2A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184629"/>
            <a:ext cx="457200" cy="35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661D3-154A-D76B-2AED-08706CE3A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513"/>
          <a:stretch/>
        </p:blipFill>
        <p:spPr>
          <a:xfrm>
            <a:off x="406985" y="987271"/>
            <a:ext cx="11109617" cy="2120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CC9C7-5BD2-D516-5973-598E2BF49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85"/>
          <a:stretch/>
        </p:blipFill>
        <p:spPr>
          <a:xfrm>
            <a:off x="436879" y="3113024"/>
            <a:ext cx="11109617" cy="33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58AB-7F2B-217A-5A36-B60CF01C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Results -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11893-0EBF-591D-9842-3F71CE223B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321F-D607-45A6-A8E3-BAFEE3267D46}"/>
              </a:ext>
            </a:extLst>
          </p:cNvPr>
          <p:cNvSpPr txBox="1"/>
          <p:nvPr/>
        </p:nvSpPr>
        <p:spPr>
          <a:xfrm>
            <a:off x="573234" y="6559332"/>
            <a:ext cx="1186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L.G. Wright*, T. Onodera*, M.M. Stein, ...,  P.L. McMahon,  Deep physical neural networks trained with backpropagation. </a:t>
            </a:r>
            <a:r>
              <a:rPr lang="en-US" sz="1400" i="1" dirty="0"/>
              <a:t>Nature</a:t>
            </a:r>
            <a:r>
              <a:rPr lang="en-US" sz="1400" dirty="0"/>
              <a:t> </a:t>
            </a:r>
            <a:r>
              <a:rPr lang="en-US" sz="1400" b="1" dirty="0"/>
              <a:t>601</a:t>
            </a:r>
            <a:r>
              <a:rPr lang="en-US" sz="1400" dirty="0"/>
              <a:t>, 549 (2022) 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1F189-6DE2-5DDD-4AE6-B1977C20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34" y="928259"/>
            <a:ext cx="4398300" cy="310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37593-D5DF-CF7F-990F-FFAB4ADD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712" y="999746"/>
            <a:ext cx="4801293" cy="3032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B151E-076F-7556-1EAA-9F946924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8" y="4231783"/>
            <a:ext cx="10280062" cy="22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58AB-7F2B-217A-5A36-B60CF01C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DCED2-D460-09EA-233B-A0F5944A5C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041" y="977764"/>
            <a:ext cx="10678159" cy="727944"/>
          </a:xfrm>
        </p:spPr>
        <p:txBody>
          <a:bodyPr/>
          <a:lstStyle/>
          <a:p>
            <a:r>
              <a:rPr lang="en-US" dirty="0"/>
              <a:t>Perform hand-written digit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11893-0EBF-591D-9842-3F71CE223B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580DE-E265-5323-F4C6-6B4897A7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32" y="1447338"/>
            <a:ext cx="9431384" cy="2840665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FAF922B-583B-13C5-0493-75D164C4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79" y="4271180"/>
            <a:ext cx="6052821" cy="25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726A-7320-9255-CBAC-CB50174F4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0BEF-9783-3ECB-D4BF-457CDFC9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D3160-B8FE-6782-13A9-9C303E7232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041" y="977764"/>
            <a:ext cx="10678159" cy="727944"/>
          </a:xfrm>
        </p:spPr>
        <p:txBody>
          <a:bodyPr/>
          <a:lstStyle/>
          <a:p>
            <a:r>
              <a:rPr lang="en-US" dirty="0"/>
              <a:t>Perform hand-written digit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38B0-4EC4-FA6B-7017-153162F1E7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C68E3-5FD3-5FC0-9D31-2C21EB24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1" y="2453178"/>
            <a:ext cx="7555212" cy="2275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E377A-2A2F-ED66-8847-A7D10059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432" y="1681521"/>
            <a:ext cx="3900241" cy="4007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7A3F9-A877-4943-297E-980B5EB6184C}"/>
              </a:ext>
            </a:extLst>
          </p:cNvPr>
          <p:cNvSpPr txBox="1"/>
          <p:nvPr/>
        </p:nvSpPr>
        <p:spPr>
          <a:xfrm>
            <a:off x="8535764" y="5802400"/>
            <a:ext cx="346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layer digital NN achieves 90%</a:t>
            </a:r>
          </a:p>
        </p:txBody>
      </p:sp>
    </p:spTree>
    <p:extLst>
      <p:ext uri="{BB962C8B-B14F-4D97-AF65-F5344CB8AC3E}">
        <p14:creationId xmlns:p14="http://schemas.microsoft.com/office/powerpoint/2010/main" val="6038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75B4-3E60-8149-8108-89664D6D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Acknowledgments</a:t>
            </a:r>
          </a:p>
        </p:txBody>
      </p:sp>
      <p:pic>
        <p:nvPicPr>
          <p:cNvPr id="73" name="Picture 4" descr="headshot of peter mcmahon in PSB">
            <a:extLst>
              <a:ext uri="{FF2B5EF4-FFF2-40B4-BE49-F238E27FC236}">
                <a16:creationId xmlns:a16="http://schemas.microsoft.com/office/drawing/2014/main" id="{DE301F3B-6A38-6F4F-B6FC-5AD78905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24" y="1090959"/>
            <a:ext cx="1375128" cy="13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7F56AD0-FDE6-9C4F-8535-BA2140B85EE5}"/>
              </a:ext>
            </a:extLst>
          </p:cNvPr>
          <p:cNvSpPr txBox="1"/>
          <p:nvPr/>
        </p:nvSpPr>
        <p:spPr>
          <a:xfrm>
            <a:off x="10348183" y="2472018"/>
            <a:ext cx="166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McMahon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(PI)</a:t>
            </a:r>
          </a:p>
        </p:txBody>
      </p:sp>
      <p:pic>
        <p:nvPicPr>
          <p:cNvPr id="21" name="Picture 22">
            <a:extLst>
              <a:ext uri="{FF2B5EF4-FFF2-40B4-BE49-F238E27FC236}">
                <a16:creationId xmlns:a16="http://schemas.microsoft.com/office/drawing/2014/main" id="{4BD49C1D-0792-C20B-A38F-EBD1B79F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6" y="1120228"/>
            <a:ext cx="1756260" cy="17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9F6B9-F5E0-5CCC-D091-7BEDEEAF35F7}"/>
              </a:ext>
            </a:extLst>
          </p:cNvPr>
          <p:cNvSpPr txBox="1"/>
          <p:nvPr/>
        </p:nvSpPr>
        <p:spPr>
          <a:xfrm>
            <a:off x="568191" y="2949544"/>
            <a:ext cx="1440489" cy="5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Martin Stein</a:t>
            </a:r>
            <a:b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(co-lead)</a:t>
            </a:r>
          </a:p>
        </p:txBody>
      </p:sp>
      <p:pic>
        <p:nvPicPr>
          <p:cNvPr id="1036" name="Picture 12" descr="Profile photo for Ben Ash">
            <a:extLst>
              <a:ext uri="{FF2B5EF4-FFF2-40B4-BE49-F238E27FC236}">
                <a16:creationId xmlns:a16="http://schemas.microsoft.com/office/drawing/2014/main" id="{A96F1294-0A70-3C5E-5D74-E2DF4AA5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9" t="1653" r="24218" b="59188"/>
          <a:stretch/>
        </p:blipFill>
        <p:spPr bwMode="auto">
          <a:xfrm>
            <a:off x="2386156" y="1127510"/>
            <a:ext cx="1452494" cy="13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2638AD-7CB5-B05B-818B-A5D7472B2D08}"/>
              </a:ext>
            </a:extLst>
          </p:cNvPr>
          <p:cNvSpPr txBox="1"/>
          <p:nvPr/>
        </p:nvSpPr>
        <p:spPr>
          <a:xfrm>
            <a:off x="2314389" y="2510643"/>
            <a:ext cx="1440489" cy="30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 Ash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546E73-7E92-968F-A42A-99E04B6C05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436"/>
          <a:stretch/>
        </p:blipFill>
        <p:spPr>
          <a:xfrm>
            <a:off x="8857073" y="1073139"/>
            <a:ext cx="1461069" cy="1406608"/>
          </a:xfrm>
          <a:prstGeom prst="rect">
            <a:avLst/>
          </a:prstGeom>
        </p:spPr>
      </p:pic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DBF45E6F-0A90-2B9E-8FB6-B80008AB53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</p:spPr>
        <p:txBody>
          <a:bodyPr/>
          <a:lstStyle/>
          <a:p>
            <a:fld id="{442364CD-6D39-3D44-8674-5F0B1909D855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AA35A-B4E1-92C4-41C0-4198A81C1A43}"/>
              </a:ext>
            </a:extLst>
          </p:cNvPr>
          <p:cNvSpPr txBox="1"/>
          <p:nvPr/>
        </p:nvSpPr>
        <p:spPr>
          <a:xfrm>
            <a:off x="8809484" y="2432999"/>
            <a:ext cx="166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Logan Wright</a:t>
            </a:r>
            <a:b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Yale Univ</a:t>
            </a:r>
          </a:p>
        </p:txBody>
      </p:sp>
      <p:pic>
        <p:nvPicPr>
          <p:cNvPr id="13314" name="Picture 2" descr="Profile photo for Mandar">
            <a:extLst>
              <a:ext uri="{FF2B5EF4-FFF2-40B4-BE49-F238E27FC236}">
                <a16:creationId xmlns:a16="http://schemas.microsoft.com/office/drawing/2014/main" id="{55F93654-EE41-D994-803A-51F2E33F2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5" t="388" r="23563" b="51889"/>
          <a:stretch/>
        </p:blipFill>
        <p:spPr bwMode="auto">
          <a:xfrm>
            <a:off x="4069734" y="1099194"/>
            <a:ext cx="1295810" cy="13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22B399-D734-37B7-E99C-2EDF6904FBE4}"/>
              </a:ext>
            </a:extLst>
          </p:cNvPr>
          <p:cNvSpPr txBox="1"/>
          <p:nvPr/>
        </p:nvSpPr>
        <p:spPr>
          <a:xfrm>
            <a:off x="3976845" y="2437525"/>
            <a:ext cx="1440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Mandar </a:t>
            </a:r>
            <a:r>
              <a:rPr lang="en-US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Sohoni</a:t>
            </a:r>
            <a:endParaRPr lang="en-US" sz="15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B292-4353-D719-4703-4804204C4F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454"/>
          <a:stretch/>
        </p:blipFill>
        <p:spPr>
          <a:xfrm>
            <a:off x="5422844" y="1028071"/>
            <a:ext cx="1472574" cy="1434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0064D-1E8B-6E99-1915-FD20C17427F8}"/>
              </a:ext>
            </a:extLst>
          </p:cNvPr>
          <p:cNvSpPr txBox="1"/>
          <p:nvPr/>
        </p:nvSpPr>
        <p:spPr>
          <a:xfrm>
            <a:off x="5469949" y="2437525"/>
            <a:ext cx="1440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Ryotatsu</a:t>
            </a: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Yanagimoto</a:t>
            </a:r>
            <a:endParaRPr lang="en-US" sz="15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5C3EB3-CB0E-965B-5084-B58DFA899740}"/>
              </a:ext>
            </a:extLst>
          </p:cNvPr>
          <p:cNvCxnSpPr>
            <a:cxnSpLocks/>
          </p:cNvCxnSpPr>
          <p:nvPr/>
        </p:nvCxnSpPr>
        <p:spPr>
          <a:xfrm>
            <a:off x="5836005" y="3429000"/>
            <a:ext cx="0" cy="25654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6" name="Picture 4" descr="Tianyu Wang | School of Applied &amp; Engineering Physics">
            <a:extLst>
              <a:ext uri="{FF2B5EF4-FFF2-40B4-BE49-F238E27FC236}">
                <a16:creationId xmlns:a16="http://schemas.microsoft.com/office/drawing/2014/main" id="{89D71960-9400-7AF6-4602-72F3A9BB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35" y="1086166"/>
            <a:ext cx="1375171" cy="137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DC2BA1-C3DD-4ECD-07E1-4947714CBB3B}"/>
              </a:ext>
            </a:extLst>
          </p:cNvPr>
          <p:cNvSpPr txBox="1"/>
          <p:nvPr/>
        </p:nvSpPr>
        <p:spPr>
          <a:xfrm>
            <a:off x="7253781" y="2437525"/>
            <a:ext cx="166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Tianyu</a:t>
            </a: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Wang</a:t>
            </a:r>
            <a:b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Boston Univ</a:t>
            </a:r>
          </a:p>
        </p:txBody>
      </p:sp>
      <p:pic>
        <p:nvPicPr>
          <p:cNvPr id="13318" name="Picture 6" descr="Maxim Shcherbakov | LinkedIn">
            <a:extLst>
              <a:ext uri="{FF2B5EF4-FFF2-40B4-BE49-F238E27FC236}">
                <a16:creationId xmlns:a16="http://schemas.microsoft.com/office/drawing/2014/main" id="{669A4F63-C25C-5E20-D269-5C321FB4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22" y="3908455"/>
            <a:ext cx="1375131" cy="13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Melissa Bosch - Graduate Research Assistant - Cornell University | LinkedIn">
            <a:extLst>
              <a:ext uri="{FF2B5EF4-FFF2-40B4-BE49-F238E27FC236}">
                <a16:creationId xmlns:a16="http://schemas.microsoft.com/office/drawing/2014/main" id="{748C86EC-67EF-CECA-D691-301CFFBF4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/>
          <a:stretch/>
        </p:blipFill>
        <p:spPr bwMode="auto">
          <a:xfrm>
            <a:off x="373898" y="3921780"/>
            <a:ext cx="1438214" cy="13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201E66B5-8334-E2C6-97AD-2AD7D3715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47" y="3899190"/>
            <a:ext cx="1384396" cy="13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564C29-318E-BEBA-BD1B-1E067FC4EB62}"/>
              </a:ext>
            </a:extLst>
          </p:cNvPr>
          <p:cNvSpPr txBox="1"/>
          <p:nvPr/>
        </p:nvSpPr>
        <p:spPr>
          <a:xfrm>
            <a:off x="331984" y="5347881"/>
            <a:ext cx="14382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Melissa Bosch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DAB067-378D-EFED-CBD4-417C0FA8119F}"/>
              </a:ext>
            </a:extLst>
          </p:cNvPr>
          <p:cNvSpPr txBox="1"/>
          <p:nvPr/>
        </p:nvSpPr>
        <p:spPr>
          <a:xfrm>
            <a:off x="2128511" y="5321245"/>
            <a:ext cx="13163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Maxim</a:t>
            </a:r>
            <a:b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Shcherbakov</a:t>
            </a:r>
            <a:b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-&gt; UC Irvine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A1C9B0-8AE2-53FE-F3B6-29FBED55188D}"/>
              </a:ext>
            </a:extLst>
          </p:cNvPr>
          <p:cNvSpPr txBox="1"/>
          <p:nvPr/>
        </p:nvSpPr>
        <p:spPr>
          <a:xfrm>
            <a:off x="3746887" y="5347881"/>
            <a:ext cx="16017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Gennady Shvets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40EF1C-4037-662F-6798-7EC215CF36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9061"/>
          <a:stretch/>
        </p:blipFill>
        <p:spPr>
          <a:xfrm>
            <a:off x="8323222" y="3801855"/>
            <a:ext cx="1549400" cy="1480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9870F5-4BCE-AA69-EC3F-DF1A84713F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7998"/>
          <a:stretch/>
        </p:blipFill>
        <p:spPr>
          <a:xfrm>
            <a:off x="6441367" y="3832196"/>
            <a:ext cx="1549400" cy="14996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F99377-F1EF-DD97-41AB-52AE70D946BE}"/>
              </a:ext>
            </a:extLst>
          </p:cNvPr>
          <p:cNvSpPr txBox="1"/>
          <p:nvPr/>
        </p:nvSpPr>
        <p:spPr>
          <a:xfrm>
            <a:off x="6457025" y="5329058"/>
            <a:ext cx="15758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 Jankowski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A34BB-04FE-3F59-E3E4-867F50078EA3}"/>
              </a:ext>
            </a:extLst>
          </p:cNvPr>
          <p:cNvSpPr txBox="1"/>
          <p:nvPr/>
        </p:nvSpPr>
        <p:spPr>
          <a:xfrm>
            <a:off x="8223323" y="5282064"/>
            <a:ext cx="17491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Timothy McKenna</a:t>
            </a:r>
          </a:p>
        </p:txBody>
      </p:sp>
    </p:spTree>
    <p:extLst>
      <p:ext uri="{BB962C8B-B14F-4D97-AF65-F5344CB8AC3E}">
        <p14:creationId xmlns:p14="http://schemas.microsoft.com/office/powerpoint/2010/main" val="3990804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231E-680D-1A4B-9C66-5A8C6691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Contributions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8874A-8188-3B43-AD6D-D1666EFC33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5B48A1-24DD-1942-A3E4-9D0F9B0D1D75}"/>
              </a:ext>
            </a:extLst>
          </p:cNvPr>
          <p:cNvSpPr/>
          <p:nvPr/>
        </p:nvSpPr>
        <p:spPr>
          <a:xfrm>
            <a:off x="6221474" y="1297720"/>
            <a:ext cx="628902" cy="339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F6AFCD9-F4AA-9499-86C1-20C848FD5B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042" y="977764"/>
            <a:ext cx="4279667" cy="439262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Experimentally performed machine learning with complex wave propagation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Constructed a 2D-programmable waveguide to in-situ control complex wave propagation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6B5B2-1CBF-20B9-DA5A-FE3543D95E36}"/>
              </a:ext>
            </a:extLst>
          </p:cNvPr>
          <p:cNvSpPr txBox="1"/>
          <p:nvPr/>
        </p:nvSpPr>
        <p:spPr>
          <a:xfrm>
            <a:off x="710132" y="5512395"/>
            <a:ext cx="105892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T. Onodera*, M.M. Stein*, B.A. Ash, M.M. Sohoni, M. Bosch, R. Yanagimoto, M. Jankowski, T.P. McKenna, T. Wang, G. Shvets, M.R. Shcherbakov, L.G. Wright, P.L. McMahon.</a:t>
            </a:r>
            <a:br>
              <a:rPr lang="en-US" sz="1600" dirty="0"/>
            </a:br>
            <a:r>
              <a:rPr lang="en-US" sz="1600" i="1" dirty="0"/>
              <a:t>Scaling on-chip photonic neural processors using arbitrarily programmable wave propagation</a:t>
            </a:r>
            <a:r>
              <a:rPr lang="en-US" sz="1600" dirty="0"/>
              <a:t> (2024)</a:t>
            </a:r>
          </a:p>
          <a:p>
            <a:r>
              <a:rPr lang="en-US" sz="1600" dirty="0">
                <a:hlinkClick r:id="rId3"/>
              </a:rPr>
              <a:t>https://arxiv.org/abs/2402.17750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824BE-82CB-85E4-4A1C-C61917557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632" y="1138335"/>
            <a:ext cx="7602868" cy="37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02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F273-8981-BE8D-E778-DB53BF04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D659D-3F4E-88AE-1E96-A75AC9993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54B5D-9D1F-81AC-603F-7045E772ED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2551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18C88-AB6C-03A2-CC24-7F2B1698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Fabrication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6DECB-3F2E-743A-2BAB-B78438F91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657FF-FB0D-61A3-2258-2F3D24CF63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8D8EE-DCEB-E22A-E21A-88B322A17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29640" y="2236008"/>
            <a:ext cx="10586962" cy="32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23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785459-DDD9-F469-1AAF-5B32E1EA6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44" y="346092"/>
            <a:ext cx="9708339" cy="60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167F-19C3-8F41-A8AF-73C0A51A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with integrated photonics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4F44-829A-3646-8146-BB8B80472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2</a:t>
            </a:fld>
            <a:endParaRPr lang="ja-JP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24624A-CB9D-21EF-B7C1-CBC2D9143347}"/>
              </a:ext>
            </a:extLst>
          </p:cNvPr>
          <p:cNvGrpSpPr/>
          <p:nvPr/>
        </p:nvGrpSpPr>
        <p:grpSpPr>
          <a:xfrm>
            <a:off x="587205" y="2663781"/>
            <a:ext cx="7283262" cy="2955133"/>
            <a:chOff x="633934" y="2156008"/>
            <a:chExt cx="9321039" cy="37819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85F6C6-1DEF-9E50-B5EB-4E4E4C619152}"/>
                </a:ext>
              </a:extLst>
            </p:cNvPr>
            <p:cNvGrpSpPr/>
            <p:nvPr/>
          </p:nvGrpSpPr>
          <p:grpSpPr>
            <a:xfrm>
              <a:off x="716041" y="2156008"/>
              <a:ext cx="9054732" cy="3781947"/>
              <a:chOff x="896231" y="2156009"/>
              <a:chExt cx="8839098" cy="36918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073FA4B-3ED5-37FB-8344-FD8D67A03271}"/>
                  </a:ext>
                </a:extLst>
              </p:cNvPr>
              <p:cNvGrpSpPr/>
              <p:nvPr/>
            </p:nvGrpSpPr>
            <p:grpSpPr>
              <a:xfrm>
                <a:off x="896231" y="2156009"/>
                <a:ext cx="8839098" cy="3441601"/>
                <a:chOff x="896231" y="2156009"/>
                <a:chExt cx="8839098" cy="3441601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EF0F28F-A99F-CC6E-5A42-1C0A7D1CCD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700"/>
                <a:stretch/>
              </p:blipFill>
              <p:spPr>
                <a:xfrm>
                  <a:off x="985156" y="2237014"/>
                  <a:ext cx="8750173" cy="3360596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F20AF4A-8C8A-EA6F-148F-16D5697F18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6231" y="2156009"/>
                  <a:ext cx="527100" cy="36897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C0CDB7-46D9-C74B-4B49-D60C9C77E382}"/>
                  </a:ext>
                </a:extLst>
              </p:cNvPr>
              <p:cNvSpPr txBox="1"/>
              <p:nvPr/>
            </p:nvSpPr>
            <p:spPr>
              <a:xfrm>
                <a:off x="3244902" y="5509337"/>
                <a:ext cx="37981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22222"/>
                    </a:solidFill>
                    <a:latin typeface="-apple-system"/>
                    <a:ea typeface="Helvetica Neue" panose="02000503000000020004" pitchFamily="2" charset="0"/>
                    <a:cs typeface="Helvetica Neue" panose="02000503000000020004" pitchFamily="2" charset="0"/>
                  </a:rPr>
                  <a:t>Shen et al. Nature Photonics 11, 441 (2017)</a:t>
                </a:r>
                <a:endParaRPr lang="en-US" sz="15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34D59E-E478-56E5-2838-4F7C7D96BEC2}"/>
                </a:ext>
              </a:extLst>
            </p:cNvPr>
            <p:cNvGrpSpPr/>
            <p:nvPr/>
          </p:nvGrpSpPr>
          <p:grpSpPr>
            <a:xfrm>
              <a:off x="633934" y="2473062"/>
              <a:ext cx="444476" cy="1107376"/>
              <a:chOff x="633934" y="2473062"/>
              <a:chExt cx="444476" cy="11073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32E5C92-B910-526C-2AA2-3AAD40F9E25F}"/>
                      </a:ext>
                    </a:extLst>
                  </p:cNvPr>
                  <p:cNvSpPr txBox="1"/>
                  <p:nvPr/>
                </p:nvSpPr>
                <p:spPr>
                  <a:xfrm>
                    <a:off x="654833" y="2473062"/>
                    <a:ext cx="42357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D108A77-6C54-DF34-D7FB-846EB8B9BC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833" y="2473062"/>
                    <a:ext cx="423577" cy="3231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E42A613-27BD-1CC3-46C6-010A0D7C8F63}"/>
                      </a:ext>
                    </a:extLst>
                  </p:cNvPr>
                  <p:cNvSpPr txBox="1"/>
                  <p:nvPr/>
                </p:nvSpPr>
                <p:spPr>
                  <a:xfrm>
                    <a:off x="642400" y="2724151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C32A039-8927-187F-E4CB-B85EA91D9E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400" y="2724151"/>
                    <a:ext cx="428066" cy="3231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D71CF45-B111-FF2B-5C96-76D096586E9B}"/>
                      </a:ext>
                    </a:extLst>
                  </p:cNvPr>
                  <p:cNvSpPr txBox="1"/>
                  <p:nvPr/>
                </p:nvSpPr>
                <p:spPr>
                  <a:xfrm>
                    <a:off x="633936" y="3009107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8363351-F151-D31A-A437-6CB3A278B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36" y="3009107"/>
                    <a:ext cx="428066" cy="3231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3DA9634-1CA2-473B-1126-410267F42447}"/>
                      </a:ext>
                    </a:extLst>
                  </p:cNvPr>
                  <p:cNvSpPr txBox="1"/>
                  <p:nvPr/>
                </p:nvSpPr>
                <p:spPr>
                  <a:xfrm>
                    <a:off x="633934" y="3257273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675523F-89B9-DA91-CF5C-E03F308DF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34" y="3257273"/>
                    <a:ext cx="428066" cy="3231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98364D-0B51-7683-ADB5-3C07B8F8CB18}"/>
                </a:ext>
              </a:extLst>
            </p:cNvPr>
            <p:cNvGrpSpPr/>
            <p:nvPr/>
          </p:nvGrpSpPr>
          <p:grpSpPr>
            <a:xfrm>
              <a:off x="9510413" y="2524979"/>
              <a:ext cx="444560" cy="1821085"/>
              <a:chOff x="9510413" y="2524979"/>
              <a:chExt cx="444560" cy="18210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D9A16133-42BC-66EE-5433-52ADD0931740}"/>
                      </a:ext>
                    </a:extLst>
                  </p:cNvPr>
                  <p:cNvSpPr txBox="1"/>
                  <p:nvPr/>
                </p:nvSpPr>
                <p:spPr>
                  <a:xfrm>
                    <a:off x="9510413" y="2524979"/>
                    <a:ext cx="42357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388E1E3-E671-AD6B-0A3A-3EB84249C8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0413" y="2524979"/>
                    <a:ext cx="423577" cy="3231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F3F474B-FFBA-2F88-2935-C2BB8D0A1474}"/>
                      </a:ext>
                    </a:extLst>
                  </p:cNvPr>
                  <p:cNvSpPr txBox="1"/>
                  <p:nvPr/>
                </p:nvSpPr>
                <p:spPr>
                  <a:xfrm>
                    <a:off x="9516378" y="3020062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06EDCFC-AC34-0DE4-417F-B74456B092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6378" y="3020062"/>
                    <a:ext cx="428899" cy="3231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BE807E9-983F-3842-B629-445DACDD9FA1}"/>
                      </a:ext>
                    </a:extLst>
                  </p:cNvPr>
                  <p:cNvSpPr txBox="1"/>
                  <p:nvPr/>
                </p:nvSpPr>
                <p:spPr>
                  <a:xfrm>
                    <a:off x="9524964" y="3527659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1F20F37-BE48-6CCB-AC6C-7997B7CAF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4964" y="3527659"/>
                    <a:ext cx="428899" cy="3231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27177F7A-B872-91E7-A043-A22EF21AC03D}"/>
                      </a:ext>
                    </a:extLst>
                  </p:cNvPr>
                  <p:cNvSpPr txBox="1"/>
                  <p:nvPr/>
                </p:nvSpPr>
                <p:spPr>
                  <a:xfrm>
                    <a:off x="9526074" y="4022899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D1056A0-02D9-4C3C-387B-8F1EED6B9D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6074" y="4022899"/>
                    <a:ext cx="428899" cy="3231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7B2C7CA-4CC1-52CF-1893-30B3A6F591DA}"/>
              </a:ext>
            </a:extLst>
          </p:cNvPr>
          <p:cNvSpPr txBox="1"/>
          <p:nvPr/>
        </p:nvSpPr>
        <p:spPr>
          <a:xfrm>
            <a:off x="316991" y="1105568"/>
            <a:ext cx="9402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Propagation of light passively performs computation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094C97-7261-35CE-07E5-2D5F57DDA4A9}"/>
              </a:ext>
            </a:extLst>
          </p:cNvPr>
          <p:cNvGrpSpPr/>
          <p:nvPr/>
        </p:nvGrpSpPr>
        <p:grpSpPr>
          <a:xfrm>
            <a:off x="8276994" y="2672123"/>
            <a:ext cx="3676679" cy="2452255"/>
            <a:chOff x="8095116" y="1688134"/>
            <a:chExt cx="4430647" cy="2955133"/>
          </a:xfrm>
        </p:grpSpPr>
        <p:pic>
          <p:nvPicPr>
            <p:cNvPr id="1028" name="Picture 4" descr="How To Optimize Your Day - Two-Brain Business">
              <a:extLst>
                <a:ext uri="{FF2B5EF4-FFF2-40B4-BE49-F238E27FC236}">
                  <a16:creationId xmlns:a16="http://schemas.microsoft.com/office/drawing/2014/main" id="{6FF4D542-742D-B40B-4747-432941D98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5116" y="1688134"/>
              <a:ext cx="4430647" cy="29551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D32654A-6A58-5968-5580-4CF52FA392F0}"/>
                </a:ext>
              </a:extLst>
            </p:cNvPr>
            <p:cNvSpPr txBox="1"/>
            <p:nvPr/>
          </p:nvSpPr>
          <p:spPr>
            <a:xfrm>
              <a:off x="10255507" y="218563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Input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AB01A-07F1-568B-D166-BB329D3C0628}"/>
                </a:ext>
              </a:extLst>
            </p:cNvPr>
            <p:cNvSpPr txBox="1"/>
            <p:nvPr/>
          </p:nvSpPr>
          <p:spPr>
            <a:xfrm>
              <a:off x="10925900" y="2967835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Output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A4A9592-075C-E625-032C-67D38201BC16}"/>
                  </a:ext>
                </a:extLst>
              </p:cNvPr>
              <p:cNvSpPr txBox="1"/>
              <p:nvPr/>
            </p:nvSpPr>
            <p:spPr>
              <a:xfrm>
                <a:off x="1870388" y="2360713"/>
                <a:ext cx="6098720" cy="400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Performs matrix multiplication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A4A9592-075C-E625-032C-67D38201B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388" y="2360713"/>
                <a:ext cx="6098720" cy="400879"/>
              </a:xfrm>
              <a:prstGeom prst="rect">
                <a:avLst/>
              </a:prstGeom>
              <a:blipFill>
                <a:blip r:embed="rId14"/>
                <a:stretch>
                  <a:fillRect l="-832" t="-100000" b="-1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2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B5B20-EC0A-4037-8E04-00E9FEB5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40" y="423370"/>
            <a:ext cx="9862919" cy="60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70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5BCDF6-54CB-9EA8-D068-E4ECEADF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E04-704D-4050-9B4C-3EC738D670D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6F6FC-22F6-534D-293D-66189EEC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51" y="362117"/>
            <a:ext cx="9341497" cy="61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79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167F-19C3-8F41-A8AF-73C0A51A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with integrated photonics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4F44-829A-3646-8146-BB8B80472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91EDD1-DE13-D3B8-31AE-FF0C4DD7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73" y="1464946"/>
            <a:ext cx="622300" cy="43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63A87-94EB-D7D8-3670-0B816DEB4A93}"/>
              </a:ext>
            </a:extLst>
          </p:cNvPr>
          <p:cNvSpPr txBox="1"/>
          <p:nvPr/>
        </p:nvSpPr>
        <p:spPr>
          <a:xfrm>
            <a:off x="316990" y="1105568"/>
            <a:ext cx="10852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Traditional approach: Focus on perfecting </a:t>
            </a:r>
            <a:r>
              <a:rPr lang="en-US" sz="2400" b="1" dirty="0"/>
              <a:t>discrete</a:t>
            </a:r>
            <a:r>
              <a:rPr lang="en-US" sz="2400" dirty="0"/>
              <a:t> </a:t>
            </a:r>
            <a:r>
              <a:rPr lang="en-US" sz="2400" b="1" dirty="0"/>
              <a:t>elements</a:t>
            </a:r>
            <a:r>
              <a:rPr lang="en-US" sz="2400" dirty="0"/>
              <a:t> and scaling them up.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Light travel in photonic wires (single-mode waveguide)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coupling element corresponds to a matrix element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A15F48-9AE5-DBD5-BC00-46D20CFC2E9F}"/>
              </a:ext>
            </a:extLst>
          </p:cNvPr>
          <p:cNvGrpSpPr/>
          <p:nvPr/>
        </p:nvGrpSpPr>
        <p:grpSpPr>
          <a:xfrm>
            <a:off x="181526" y="3296734"/>
            <a:ext cx="5200154" cy="2109927"/>
            <a:chOff x="633934" y="2156008"/>
            <a:chExt cx="9321039" cy="37819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F29842-09C4-2E66-191B-59FEB6388CB7}"/>
                </a:ext>
              </a:extLst>
            </p:cNvPr>
            <p:cNvGrpSpPr/>
            <p:nvPr/>
          </p:nvGrpSpPr>
          <p:grpSpPr>
            <a:xfrm>
              <a:off x="716041" y="2156008"/>
              <a:ext cx="9054732" cy="3781947"/>
              <a:chOff x="896231" y="2156009"/>
              <a:chExt cx="8839098" cy="369188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F6B1F1E-0863-777E-43AA-C97AE4814A95}"/>
                  </a:ext>
                </a:extLst>
              </p:cNvPr>
              <p:cNvGrpSpPr/>
              <p:nvPr/>
            </p:nvGrpSpPr>
            <p:grpSpPr>
              <a:xfrm>
                <a:off x="896231" y="2156009"/>
                <a:ext cx="8839098" cy="3441601"/>
                <a:chOff x="896231" y="2156009"/>
                <a:chExt cx="8839098" cy="3441601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85A0D15-12E8-1B24-0DF8-78ECD59AF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7700"/>
                <a:stretch/>
              </p:blipFill>
              <p:spPr>
                <a:xfrm>
                  <a:off x="985156" y="2237014"/>
                  <a:ext cx="8750173" cy="3360596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BD0238B-373A-A501-0938-BA3B33F76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6231" y="2156009"/>
                  <a:ext cx="527100" cy="36897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F78119-9AC4-B85E-B462-BB0FA0A638D6}"/>
                  </a:ext>
                </a:extLst>
              </p:cNvPr>
              <p:cNvSpPr txBox="1"/>
              <p:nvPr/>
            </p:nvSpPr>
            <p:spPr>
              <a:xfrm>
                <a:off x="3244902" y="5509337"/>
                <a:ext cx="37981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22222"/>
                    </a:solidFill>
                    <a:latin typeface="-apple-system"/>
                    <a:ea typeface="Helvetica Neue" panose="02000503000000020004" pitchFamily="2" charset="0"/>
                    <a:cs typeface="Helvetica Neue" panose="02000503000000020004" pitchFamily="2" charset="0"/>
                  </a:rPr>
                  <a:t>Shen et al. Nature Photonics 11, 441 (2017)</a:t>
                </a:r>
                <a:endParaRPr lang="en-US" sz="15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E55315-89BC-4176-2907-79B8FC2E3BA6}"/>
                </a:ext>
              </a:extLst>
            </p:cNvPr>
            <p:cNvGrpSpPr/>
            <p:nvPr/>
          </p:nvGrpSpPr>
          <p:grpSpPr>
            <a:xfrm>
              <a:off x="633934" y="2473062"/>
              <a:ext cx="444476" cy="1107376"/>
              <a:chOff x="633934" y="2473062"/>
              <a:chExt cx="444476" cy="11073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012E6AB-CC5D-618C-4343-FF3EA9D54BAB}"/>
                      </a:ext>
                    </a:extLst>
                  </p:cNvPr>
                  <p:cNvSpPr txBox="1"/>
                  <p:nvPr/>
                </p:nvSpPr>
                <p:spPr>
                  <a:xfrm>
                    <a:off x="654833" y="2473062"/>
                    <a:ext cx="42357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D108A77-6C54-DF34-D7FB-846EB8B9BC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833" y="2473062"/>
                    <a:ext cx="423577" cy="3231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5599576-4CF0-D60B-8576-360A474DEF92}"/>
                      </a:ext>
                    </a:extLst>
                  </p:cNvPr>
                  <p:cNvSpPr txBox="1"/>
                  <p:nvPr/>
                </p:nvSpPr>
                <p:spPr>
                  <a:xfrm>
                    <a:off x="642400" y="2724151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C32A039-8927-187F-E4CB-B85EA91D9E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400" y="2724151"/>
                    <a:ext cx="428066" cy="3231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FF58D80-3372-5E42-BF75-2FA008D7346A}"/>
                      </a:ext>
                    </a:extLst>
                  </p:cNvPr>
                  <p:cNvSpPr txBox="1"/>
                  <p:nvPr/>
                </p:nvSpPr>
                <p:spPr>
                  <a:xfrm>
                    <a:off x="633936" y="3009107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8363351-F151-D31A-A437-6CB3A278B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36" y="3009107"/>
                    <a:ext cx="428066" cy="3231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94B966B-67E5-90F1-1D12-954C514E75EF}"/>
                      </a:ext>
                    </a:extLst>
                  </p:cNvPr>
                  <p:cNvSpPr txBox="1"/>
                  <p:nvPr/>
                </p:nvSpPr>
                <p:spPr>
                  <a:xfrm>
                    <a:off x="633934" y="3257273"/>
                    <a:ext cx="428066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675523F-89B9-DA91-CF5C-E03F308DF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34" y="3257273"/>
                    <a:ext cx="428066" cy="3231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01FE9B-7AA1-97DD-F924-FAFD52AC407A}"/>
                </a:ext>
              </a:extLst>
            </p:cNvPr>
            <p:cNvGrpSpPr/>
            <p:nvPr/>
          </p:nvGrpSpPr>
          <p:grpSpPr>
            <a:xfrm>
              <a:off x="9510413" y="2524979"/>
              <a:ext cx="444560" cy="1821085"/>
              <a:chOff x="9510413" y="2524979"/>
              <a:chExt cx="444560" cy="18210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4D837FC-8624-2495-B222-F383B6A2F88A}"/>
                      </a:ext>
                    </a:extLst>
                  </p:cNvPr>
                  <p:cNvSpPr txBox="1"/>
                  <p:nvPr/>
                </p:nvSpPr>
                <p:spPr>
                  <a:xfrm>
                    <a:off x="9510413" y="2524979"/>
                    <a:ext cx="42357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388E1E3-E671-AD6B-0A3A-3EB84249C8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0413" y="2524979"/>
                    <a:ext cx="423577" cy="3231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2FC406F-C90F-06AA-AEDE-8C6254DE2A93}"/>
                      </a:ext>
                    </a:extLst>
                  </p:cNvPr>
                  <p:cNvSpPr txBox="1"/>
                  <p:nvPr/>
                </p:nvSpPr>
                <p:spPr>
                  <a:xfrm>
                    <a:off x="9516378" y="3020062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06EDCFC-AC34-0DE4-417F-B74456B092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6378" y="3020062"/>
                    <a:ext cx="428899" cy="3231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B593244-5AE2-E687-354C-010A5CF537F8}"/>
                      </a:ext>
                    </a:extLst>
                  </p:cNvPr>
                  <p:cNvSpPr txBox="1"/>
                  <p:nvPr/>
                </p:nvSpPr>
                <p:spPr>
                  <a:xfrm>
                    <a:off x="9524964" y="3527659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1F20F37-BE48-6CCB-AC6C-7997B7CAF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4964" y="3527659"/>
                    <a:ext cx="428899" cy="3231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D4DBC18-2F52-3871-5FB7-F7764E7006AA}"/>
                      </a:ext>
                    </a:extLst>
                  </p:cNvPr>
                  <p:cNvSpPr txBox="1"/>
                  <p:nvPr/>
                </p:nvSpPr>
                <p:spPr>
                  <a:xfrm>
                    <a:off x="9526074" y="4022899"/>
                    <a:ext cx="428899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D1056A0-02D9-4C3C-387B-8F1EED6B9D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6074" y="4022899"/>
                    <a:ext cx="428899" cy="3231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FB62D8E-B68B-8118-E617-0CC5FB723E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374" b="18170"/>
          <a:stretch/>
        </p:blipFill>
        <p:spPr>
          <a:xfrm>
            <a:off x="5750585" y="3181653"/>
            <a:ext cx="2528693" cy="2225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D813BF-D6FA-9D03-3DCA-4078383F09CB}"/>
              </a:ext>
            </a:extLst>
          </p:cNvPr>
          <p:cNvSpPr txBox="1"/>
          <p:nvPr/>
        </p:nvSpPr>
        <p:spPr>
          <a:xfrm>
            <a:off x="5804973" y="5406660"/>
            <a:ext cx="2306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Photonic cross-bar array: </a:t>
            </a:r>
            <a:br>
              <a:rPr lang="en-US" sz="1600" dirty="0"/>
            </a:br>
            <a:r>
              <a:rPr lang="en-US" sz="1600" i="1" dirty="0"/>
              <a:t>Nature</a:t>
            </a:r>
            <a:r>
              <a:rPr lang="en-US" sz="1600" dirty="0"/>
              <a:t> </a:t>
            </a:r>
            <a:r>
              <a:rPr lang="en-US" sz="1600" b="1" dirty="0"/>
              <a:t>589</a:t>
            </a:r>
            <a:r>
              <a:rPr lang="en-US" sz="1600" dirty="0"/>
              <a:t>, 52 (2021)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566B0F-5ED8-CF44-D850-7426A6FAB99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00" r="3356" b="8221"/>
          <a:stretch/>
        </p:blipFill>
        <p:spPr>
          <a:xfrm>
            <a:off x="8820091" y="3034672"/>
            <a:ext cx="2827020" cy="23719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BF6899-E906-CA32-6B6B-B4A7FDBD6326}"/>
              </a:ext>
            </a:extLst>
          </p:cNvPr>
          <p:cNvSpPr txBox="1"/>
          <p:nvPr/>
        </p:nvSpPr>
        <p:spPr>
          <a:xfrm>
            <a:off x="8612622" y="5406660"/>
            <a:ext cx="3579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Microring</a:t>
            </a:r>
            <a:r>
              <a:rPr lang="en-US" sz="1600" dirty="0"/>
              <a:t> resonator weight banks:</a:t>
            </a:r>
          </a:p>
          <a:p>
            <a:r>
              <a:rPr lang="en-US" sz="1600" dirty="0"/>
              <a:t>IEEE Quantum Electronics </a:t>
            </a:r>
            <a:r>
              <a:rPr lang="en-US" sz="1600" b="1" dirty="0"/>
              <a:t>22,</a:t>
            </a:r>
            <a:r>
              <a:rPr lang="en-US" sz="1600" dirty="0"/>
              <a:t> 312 (2016)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0C685E-316C-3943-071D-F7DEFA04F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48641" y="3276916"/>
            <a:ext cx="342900" cy="381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6EDA27-1568-E8B9-3ADF-8F327AB8A8D6}"/>
              </a:ext>
            </a:extLst>
          </p:cNvPr>
          <p:cNvSpPr txBox="1"/>
          <p:nvPr/>
        </p:nvSpPr>
        <p:spPr>
          <a:xfrm>
            <a:off x="377953" y="6352873"/>
            <a:ext cx="10852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 components have limited computational complexity</a:t>
            </a:r>
          </a:p>
        </p:txBody>
      </p:sp>
    </p:spTree>
    <p:extLst>
      <p:ext uri="{BB962C8B-B14F-4D97-AF65-F5344CB8AC3E}">
        <p14:creationId xmlns:p14="http://schemas.microsoft.com/office/powerpoint/2010/main" val="377660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167F-19C3-8F41-A8AF-73C0A51A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Letting go of abstractions: What if we use waves instead?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4F44-829A-3646-8146-BB8B80472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91EDD1-DE13-D3B8-31AE-FF0C4DD7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68" y="1464946"/>
            <a:ext cx="622300" cy="4318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FDA3F7C-D962-86DD-089D-A7A49C568A53}"/>
              </a:ext>
            </a:extLst>
          </p:cNvPr>
          <p:cNvGrpSpPr/>
          <p:nvPr/>
        </p:nvGrpSpPr>
        <p:grpSpPr>
          <a:xfrm>
            <a:off x="404140" y="1464946"/>
            <a:ext cx="3975100" cy="3782574"/>
            <a:chOff x="673190" y="1464946"/>
            <a:chExt cx="4457700" cy="4241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F78ADC-19F6-08C6-C0CB-76A92726C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190" y="1464946"/>
              <a:ext cx="4457700" cy="4241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B4D633C-0C8B-3D24-B3AE-41BBC6654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190" y="1464946"/>
              <a:ext cx="495210" cy="55023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DD537E2-1BAD-18FD-9500-E234D70FC5F4}"/>
              </a:ext>
            </a:extLst>
          </p:cNvPr>
          <p:cNvSpPr txBox="1"/>
          <p:nvPr/>
        </p:nvSpPr>
        <p:spPr>
          <a:xfrm>
            <a:off x="404140" y="5247520"/>
            <a:ext cx="460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Florian’s talk yesterday: </a:t>
            </a:r>
            <a:r>
              <a:rPr lang="en-US" i="1" dirty="0"/>
              <a:t>PRX</a:t>
            </a:r>
            <a:r>
              <a:rPr lang="en-US" dirty="0"/>
              <a:t> </a:t>
            </a:r>
            <a:r>
              <a:rPr lang="en-US" b="1" dirty="0"/>
              <a:t>13</a:t>
            </a:r>
            <a:r>
              <a:rPr lang="en-US" dirty="0"/>
              <a:t>, 031020 (2023) </a:t>
            </a: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A64D7E-726C-79AA-BD0F-2DAE1401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599" y="975308"/>
            <a:ext cx="3027952" cy="22945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724DE6C-05E2-31AB-18BC-F5CE485AF983}"/>
              </a:ext>
            </a:extLst>
          </p:cNvPr>
          <p:cNvSpPr txBox="1"/>
          <p:nvPr/>
        </p:nvSpPr>
        <p:spPr>
          <a:xfrm>
            <a:off x="10529455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8F4F9C-7DC5-A4C2-B768-7B2772415E1E}"/>
              </a:ext>
            </a:extLst>
          </p:cNvPr>
          <p:cNvSpPr txBox="1"/>
          <p:nvPr/>
        </p:nvSpPr>
        <p:spPr>
          <a:xfrm>
            <a:off x="5703194" y="3218737"/>
            <a:ext cx="6449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 err="1">
                <a:solidFill>
                  <a:srgbClr val="222222"/>
                </a:solidFill>
                <a:effectLst/>
                <a:latin typeface="Archivo"/>
              </a:rPr>
              <a:t>Erfan</a:t>
            </a:r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Archivo"/>
              </a:rPr>
              <a:t> </a:t>
            </a:r>
            <a:r>
              <a:rPr lang="en-US" sz="1600" b="0" i="0" u="none" strike="noStrike" dirty="0" err="1">
                <a:solidFill>
                  <a:srgbClr val="222222"/>
                </a:solidFill>
                <a:effectLst/>
                <a:latin typeface="Archivo"/>
              </a:rPr>
              <a:t>Khoram</a:t>
            </a:r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Archivo"/>
              </a:rPr>
              <a:t>, …, </a:t>
            </a:r>
            <a:r>
              <a:rPr lang="en-US" sz="1600" b="0" i="0" u="none" strike="noStrike" dirty="0" err="1">
                <a:solidFill>
                  <a:srgbClr val="222222"/>
                </a:solidFill>
                <a:effectLst/>
                <a:latin typeface="Archivo"/>
              </a:rPr>
              <a:t>Zongfu</a:t>
            </a:r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Archivo"/>
              </a:rPr>
              <a:t> Yu</a:t>
            </a:r>
            <a:r>
              <a:rPr lang="en-US" sz="1600" b="0" i="1" u="none" strike="noStrike" dirty="0">
                <a:solidFill>
                  <a:srgbClr val="222222"/>
                </a:solidFill>
                <a:effectLst/>
                <a:latin typeface="Archivo"/>
              </a:rPr>
              <a:t>, </a:t>
            </a:r>
            <a:r>
              <a:rPr lang="en-US" sz="1600" i="1" dirty="0"/>
              <a:t>Photonics Research</a:t>
            </a:r>
            <a:r>
              <a:rPr lang="en-US" sz="1600" dirty="0"/>
              <a:t>  </a:t>
            </a:r>
            <a:r>
              <a:rPr lang="en-US" sz="1600" b="1" dirty="0"/>
              <a:t>7</a:t>
            </a:r>
            <a:r>
              <a:rPr lang="en-US" sz="1600" dirty="0"/>
              <a:t>, 823 (2019)   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02F5203-035B-425F-56F9-DC3CCBF09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647" y="3827417"/>
            <a:ext cx="3975100" cy="24892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CDB69B4-995D-DC54-C91B-11886C97FF19}"/>
              </a:ext>
            </a:extLst>
          </p:cNvPr>
          <p:cNvSpPr txBox="1"/>
          <p:nvPr/>
        </p:nvSpPr>
        <p:spPr>
          <a:xfrm>
            <a:off x="6365534" y="6244761"/>
            <a:ext cx="460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Tyler Hughes*, Ian Williamson*, ..., </a:t>
            </a:r>
            <a:r>
              <a:rPr lang="en-US" sz="1600" dirty="0" err="1"/>
              <a:t>Shanhui</a:t>
            </a:r>
            <a:r>
              <a:rPr lang="en-US" sz="1600" dirty="0"/>
              <a:t> Fan, </a:t>
            </a:r>
          </a:p>
          <a:p>
            <a:r>
              <a:rPr lang="en-US" sz="1600" i="1" dirty="0"/>
              <a:t>Science Advances </a:t>
            </a:r>
            <a:r>
              <a:rPr lang="en-US" sz="1600" b="1" i="1" dirty="0"/>
              <a:t>5 </a:t>
            </a:r>
            <a:r>
              <a:rPr lang="en-US" sz="1600" dirty="0"/>
              <a:t>eaay6946 (2019)</a:t>
            </a:r>
          </a:p>
        </p:txBody>
      </p:sp>
    </p:spTree>
    <p:extLst>
      <p:ext uri="{BB962C8B-B14F-4D97-AF65-F5344CB8AC3E}">
        <p14:creationId xmlns:p14="http://schemas.microsoft.com/office/powerpoint/2010/main" val="349000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10C51-77D9-ED13-B5A0-1B63EC7F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75" y="1513049"/>
            <a:ext cx="9973291" cy="4954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8167F-19C3-8F41-A8AF-73C0A51A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work: Build a 2D-programmable waveguide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4F44-829A-3646-8146-BB8B80472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91EDD1-DE13-D3B8-31AE-FF0C4DD7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773" y="1464946"/>
            <a:ext cx="622300" cy="43180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0E0A15A2-306A-07FC-7C8D-79907ADDE30C}"/>
              </a:ext>
            </a:extLst>
          </p:cNvPr>
          <p:cNvSpPr txBox="1"/>
          <p:nvPr/>
        </p:nvSpPr>
        <p:spPr>
          <a:xfrm>
            <a:off x="316991" y="1003281"/>
            <a:ext cx="11636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2D-programmable waveguide: </a:t>
            </a:r>
            <a:r>
              <a:rPr lang="en-US" dirty="0"/>
              <a:t>An optical chip whose </a:t>
            </a:r>
            <a:r>
              <a:rPr lang="en-US" i="1" dirty="0"/>
              <a:t>spatial refractive index distribution </a:t>
            </a:r>
            <a:r>
              <a:rPr lang="en-US" dirty="0"/>
              <a:t>is programmable in real time.</a:t>
            </a:r>
          </a:p>
          <a:p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2A7C6A9-149B-26A7-1452-C136BBF7EE64}"/>
              </a:ext>
            </a:extLst>
          </p:cNvPr>
          <p:cNvSpPr txBox="1"/>
          <p:nvPr/>
        </p:nvSpPr>
        <p:spPr>
          <a:xfrm>
            <a:off x="203332" y="6330959"/>
            <a:ext cx="10939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T. Onodera*, M. M. Stein*, B. Ash, …, L. G. Wright, and P. L. McMahon, </a:t>
            </a:r>
            <a:br>
              <a:rPr lang="en-US" sz="1400" dirty="0"/>
            </a:br>
            <a:r>
              <a:rPr lang="en-US" sz="1400" dirty="0"/>
              <a:t>Arbitrarily programmable optical wave propagation for high-dimensional machine learning (2023), manuscript in preparation.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10EAC-BDA0-402C-2F81-9FA3C33D8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736" y="1685015"/>
            <a:ext cx="2023073" cy="402177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757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8E52FF-742C-195B-8ADB-27F750E76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9" r="1569" b="938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95429A-69F3-90BE-3E61-5A8146997BD2}"/>
              </a:ext>
            </a:extLst>
          </p:cNvPr>
          <p:cNvCxnSpPr/>
          <p:nvPr/>
        </p:nvCxnSpPr>
        <p:spPr>
          <a:xfrm flipH="1">
            <a:off x="7158446" y="2577737"/>
            <a:ext cx="3126377" cy="755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4F1664-5BB2-E246-4B85-AF7FA00BF605}"/>
              </a:ext>
            </a:extLst>
          </p:cNvPr>
          <p:cNvCxnSpPr/>
          <p:nvPr/>
        </p:nvCxnSpPr>
        <p:spPr>
          <a:xfrm flipH="1">
            <a:off x="2111829" y="3853542"/>
            <a:ext cx="3126377" cy="755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635EB1-5DC4-A179-5D81-B41C2C433225}"/>
              </a:ext>
            </a:extLst>
          </p:cNvPr>
          <p:cNvSpPr txBox="1"/>
          <p:nvPr/>
        </p:nvSpPr>
        <p:spPr>
          <a:xfrm>
            <a:off x="8412479" y="3074908"/>
            <a:ext cx="11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84275-576D-7ADB-18D6-0AD21B82950F}"/>
              </a:ext>
            </a:extLst>
          </p:cNvPr>
          <p:cNvSpPr txBox="1"/>
          <p:nvPr/>
        </p:nvSpPr>
        <p:spPr>
          <a:xfrm>
            <a:off x="3261359" y="4350714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Output light</a:t>
            </a:r>
          </a:p>
        </p:txBody>
      </p:sp>
    </p:spTree>
    <p:extLst>
      <p:ext uri="{BB962C8B-B14F-4D97-AF65-F5344CB8AC3E}">
        <p14:creationId xmlns:p14="http://schemas.microsoft.com/office/powerpoint/2010/main" val="2901296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A9056-3B36-7303-96F6-B132A1FB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9" r="1569" b="9385"/>
          <a:stretch/>
        </p:blipFill>
        <p:spPr>
          <a:xfrm rot="19878558">
            <a:off x="-13298705" y="-6894733"/>
            <a:ext cx="36706610" cy="206474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AE57E-8E28-CB67-AB64-AB3ECD23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CBD442-75CC-84E2-041D-919111C39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7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24BCE78-6BC5-4825-ACE8-15D10FC70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3" y="2129206"/>
            <a:ext cx="3535790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7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AA59-3077-21A9-92D2-7AB35A0C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6DF15-85A5-7946-FDAE-6F5542A71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AE57E-8E28-CB67-AB64-AB3ECD23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6" name="Content Placeholder 7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01A3DBEC-ED0C-C05D-D6A2-DE2E1C12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3" y="2129206"/>
            <a:ext cx="3535790" cy="3535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52554-4034-1810-6BB8-C0F85A52E974}"/>
              </a:ext>
            </a:extLst>
          </p:cNvPr>
          <p:cNvSpPr txBox="1"/>
          <p:nvPr/>
        </p:nvSpPr>
        <p:spPr>
          <a:xfrm>
            <a:off x="7881520" y="3354963"/>
            <a:ext cx="33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shaping the light, can in-situ</a:t>
            </a:r>
            <a:br>
              <a:rPr lang="en-US" dirty="0"/>
            </a:br>
            <a:r>
              <a:rPr lang="en-US" dirty="0"/>
              <a:t>manipulate the wave propagation</a:t>
            </a:r>
          </a:p>
        </p:txBody>
      </p:sp>
    </p:spTree>
    <p:extLst>
      <p:ext uri="{BB962C8B-B14F-4D97-AF65-F5344CB8AC3E}">
        <p14:creationId xmlns:p14="http://schemas.microsoft.com/office/powerpoint/2010/main" val="139218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167F-19C3-8F41-A8AF-73C0A51A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the 2D-programmable waveguide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4F44-829A-3646-8146-BB8B80472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91EDD1-DE13-D3B8-31AE-FF0C4DD7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73" y="829515"/>
            <a:ext cx="622300" cy="43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E3849-48FF-B7BE-809F-971F546D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4" y="1045415"/>
            <a:ext cx="4722676" cy="5364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8849A-8148-29E8-D6A8-68E1390B6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73" y="1687282"/>
            <a:ext cx="5369132" cy="37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heme/theme1.xml><?xml version="1.0" encoding="utf-8"?>
<a:theme xmlns:a="http://schemas.openxmlformats.org/drawingml/2006/main" name="Internal">
  <a:themeElements>
    <a:clrScheme name="Custom 1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 sz="16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500" dirty="0">
            <a:solidFill>
              <a:srgbClr val="000000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TT_Res_PHI_Temp" id="{8F6D2188-AF20-934F-99FA-0C6570CBFE7D}" vid="{24260FFC-D538-1D4F-AF84-A9D343E20E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Internal</Template>
  <TotalTime>36840</TotalTime>
  <Words>650</Words>
  <Application>Microsoft Office PowerPoint</Application>
  <PresentationFormat>Widescreen</PresentationFormat>
  <Paragraphs>116</Paragraphs>
  <Slides>21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-apple-system</vt:lpstr>
      <vt:lpstr>Archivo</vt:lpstr>
      <vt:lpstr>Arial</vt:lpstr>
      <vt:lpstr>Calibri</vt:lpstr>
      <vt:lpstr>Calibri Light</vt:lpstr>
      <vt:lpstr>Cambria Math</vt:lpstr>
      <vt:lpstr>Helvetica Neue</vt:lpstr>
      <vt:lpstr>Helvetica Neue Light</vt:lpstr>
      <vt:lpstr>Helvetica Neue Medium</vt:lpstr>
      <vt:lpstr>var(--font-condensedbook)</vt:lpstr>
      <vt:lpstr>Wingdings</vt:lpstr>
      <vt:lpstr>Internal</vt:lpstr>
      <vt:lpstr>Office Theme</vt:lpstr>
      <vt:lpstr>think-cell スライド</vt:lpstr>
      <vt:lpstr>PowerPoint Presentation</vt:lpstr>
      <vt:lpstr>Machine learning with integrated photonics</vt:lpstr>
      <vt:lpstr>Machine learning with integrated photonics</vt:lpstr>
      <vt:lpstr>Letting go of abstractions: What if we use waves instead?</vt:lpstr>
      <vt:lpstr>Our work: Build a 2D-programmable waveguide</vt:lpstr>
      <vt:lpstr>PowerPoint Presentation</vt:lpstr>
      <vt:lpstr>PowerPoint Presentation</vt:lpstr>
      <vt:lpstr>PowerPoint Presentation</vt:lpstr>
      <vt:lpstr>How the 2D-programmable waveguide works</vt:lpstr>
      <vt:lpstr>How the 2D-programmable waveguide works</vt:lpstr>
      <vt:lpstr>Machine Learning Results</vt:lpstr>
      <vt:lpstr>Machine Learning Results - Training</vt:lpstr>
      <vt:lpstr>Machine Learning Results</vt:lpstr>
      <vt:lpstr>Machine Learning Results</vt:lpstr>
      <vt:lpstr>Acknowledgments</vt:lpstr>
      <vt:lpstr>Contributions </vt:lpstr>
      <vt:lpstr>PowerPoint Presentation</vt:lpstr>
      <vt:lpstr>Fabrication process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太津博 小野寺</dc:creator>
  <cp:lastModifiedBy>Peter McMahon</cp:lastModifiedBy>
  <cp:revision>2168</cp:revision>
  <dcterms:created xsi:type="dcterms:W3CDTF">2021-05-12T20:41:45Z</dcterms:created>
  <dcterms:modified xsi:type="dcterms:W3CDTF">2024-02-29T18:21:54Z</dcterms:modified>
</cp:coreProperties>
</file>