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23" r:id="rId3"/>
    <p:sldId id="262" r:id="rId4"/>
    <p:sldId id="428" r:id="rId5"/>
    <p:sldId id="402" r:id="rId6"/>
    <p:sldId id="400" r:id="rId7"/>
    <p:sldId id="275" r:id="rId8"/>
    <p:sldId id="431" r:id="rId9"/>
    <p:sldId id="432" r:id="rId10"/>
    <p:sldId id="277" r:id="rId11"/>
    <p:sldId id="411" r:id="rId12"/>
    <p:sldId id="419" r:id="rId13"/>
    <p:sldId id="426" r:id="rId14"/>
    <p:sldId id="410" r:id="rId15"/>
    <p:sldId id="430" r:id="rId16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9"/>
    <p:restoredTop sz="94785"/>
  </p:normalViewPr>
  <p:slideViewPr>
    <p:cSldViewPr snapToGrid="0" snapToObjects="1">
      <p:cViewPr varScale="1">
        <p:scale>
          <a:sx n="107" d="100"/>
          <a:sy n="107" d="100"/>
        </p:scale>
        <p:origin x="6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3156-7363-0742-813A-D5E9BD9CC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B0652-F4A2-4141-9016-9070E56F3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038FB-CFC3-EE4A-A9D5-E9904AB8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80CA4-3A6F-B54A-B510-13B571CB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936AD-7416-904F-8CD5-F7F3CC43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4015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6B67-4C69-3448-92EF-BEBAA79B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27760-09A5-EA4C-9829-23BFBAFE3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9A885-E4A7-9145-8FC7-0D68AD79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370F0-95E4-5644-8115-F1C9D5B3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6ABA0-9CFB-EC46-A6BD-935E8DF1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1925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6E5C4-AF1E-D34C-9EC9-695EC0076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EAD8-6410-8E41-8C1C-666489E94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B162-EC11-6A43-A45E-684F6C97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DA1EC-A552-4049-BEDB-0A2AFD71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FA7BB-76DF-8A4C-AB84-63ED6865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4266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CDC5-C3D9-1145-A2B3-CCB85B94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6D801-1D40-1046-B5DC-AF0882E3C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09095-5320-A240-8456-72B6E240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DDD81-3BCE-F14D-BFE8-FBCDE6F2A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24ACF-5C12-534E-8C15-B3A037CD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5436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16E1-0060-0A4C-B8AD-55D3E87F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37824-EE74-6440-BEFA-DFEEA5BD9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63E27-570F-0645-9CA5-23FAF548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0648-D8C7-B140-A782-18FB47F5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918D2-4AD4-FD4A-88CA-77DFC062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7023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8837-8E58-134C-B6B3-4AAA72B5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F2D41-8AE8-844E-9D23-C6F216E6D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90168-254B-CD4C-ACDD-F4ADEB2D9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C4987-155C-4B48-B6F1-AF4DB36B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73074-4D04-404E-90D0-3DE57CD0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D8C5C-C274-994D-AE7D-83CA9761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7573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6580-CA98-874A-9F75-DA438A4A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6B635-26A6-8E40-AF15-E72F6CD63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1A169-5E3C-B245-8E4A-AEFACF726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890EA-9457-2D4C-8A4D-C28DBB26C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45D5A7-7753-CA4D-A91A-BBC2B92F8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AEBE5-13A4-EE4C-8001-55548788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2124B5-407E-724D-8740-6A20F87C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972CA6-D211-7A4A-BC2F-2237C2F9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2345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14B4F-08D0-434D-99AE-979C913B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44F7B-7575-F24F-B49F-3313CE69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7B0C5-620E-7148-97D7-91C9497B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6454A-869D-D34A-9D9C-5302C794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511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4B0768-1A46-0646-A045-7D2C414B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14FC3-DDE0-C04B-871C-C538E4D61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FDA6B-533A-B04A-887E-C70B0E99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2085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CCCBE-DA76-6541-9F85-6941B9FF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0F44-CAE7-0C4A-8948-BEBB72F4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B3C3E-0C78-8E47-BE7C-C8D0BCA7E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F966B-EFEF-394C-B034-88D920C0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27355-1455-9546-8564-F0891CD1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64F69-7A7F-CD4F-BC59-C738C17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6002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D677-9235-F443-870A-067D1573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E1014-A526-8D45-A5BA-8283D17BE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B2149-E1B2-2445-8700-5DA2E0D0D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7373F-C6F5-EB46-B3AD-D34FE078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05D31-582E-E04D-B855-884F30C7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C5A42-9674-7847-9B3D-2C1F2D6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8076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B723F-412C-1D4C-8336-58D9C90E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90161-2F6E-0D4E-AA47-30287A071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769D-5E7A-684B-837A-F6C4B7AC7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B2A42-E188-6A4B-854B-ACE7783AF68D}" type="datetimeFigureOut">
              <a:rPr lang="en-FR" smtClean="0"/>
              <a:t>15/01/2024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2F388-E707-E34E-B531-66531B19A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B32B3-F0EE-C840-B781-EE457F3E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8FAE9-B2CC-4946-B2AA-53D27B15E11B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4641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E424-0822-264D-B7F0-EEA9B02DC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5996" y="68359"/>
            <a:ext cx="11846256" cy="997536"/>
          </a:xfrm>
        </p:spPr>
        <p:txBody>
          <a:bodyPr>
            <a:noAutofit/>
          </a:bodyPr>
          <a:lstStyle/>
          <a:p>
            <a:r>
              <a:rPr lang="en-GB" sz="2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Solid State Neuroscience</a:t>
            </a:r>
            <a:endParaRPr lang="en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6A088-2C68-8E41-A233-15B05571A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522" y="1096353"/>
            <a:ext cx="9860478" cy="1655762"/>
          </a:xfrm>
        </p:spPr>
        <p:txBody>
          <a:bodyPr>
            <a:normAutofit/>
          </a:bodyPr>
          <a:lstStyle/>
          <a:p>
            <a:r>
              <a:rPr lang="en-FR" dirty="0"/>
              <a:t>M. Rozenberg</a:t>
            </a:r>
          </a:p>
          <a:p>
            <a:r>
              <a:rPr lang="en-FR" dirty="0"/>
              <a:t>              Laboratoire de Physique des Solides (Orsay)</a:t>
            </a:r>
          </a:p>
          <a:p>
            <a:r>
              <a:rPr lang="en-FR" dirty="0"/>
              <a:t>CNRS  &amp;  Université Paris-Saclay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9935E3-7A97-47A7-68AE-FD3457CEFF73}"/>
              </a:ext>
            </a:extLst>
          </p:cNvPr>
          <p:cNvSpPr txBox="1"/>
          <p:nvPr/>
        </p:nvSpPr>
        <p:spPr>
          <a:xfrm>
            <a:off x="3218212" y="3326301"/>
            <a:ext cx="6270172" cy="70788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FR" sz="2000" dirty="0"/>
              <a:t>Damien described </a:t>
            </a:r>
            <a:r>
              <a:rPr lang="en-FR" sz="2000" b="1" i="1" dirty="0"/>
              <a:t>synapses</a:t>
            </a:r>
            <a:r>
              <a:rPr lang="en-FR" sz="2000" dirty="0"/>
              <a:t> using </a:t>
            </a:r>
            <a:r>
              <a:rPr lang="en-GB" sz="2000" b="1" i="1" dirty="0"/>
              <a:t>n</a:t>
            </a:r>
            <a:r>
              <a:rPr lang="en-FR" sz="2000" b="1" i="1" dirty="0"/>
              <a:t>on-volatile </a:t>
            </a:r>
            <a:r>
              <a:rPr lang="en-FR" sz="2000" dirty="0"/>
              <a:t>memristors</a:t>
            </a:r>
          </a:p>
          <a:p>
            <a:r>
              <a:rPr lang="en-FR" sz="2000" dirty="0"/>
              <a:t>I'll tell you about </a:t>
            </a:r>
            <a:r>
              <a:rPr lang="en-FR" sz="2000" b="1" i="1" dirty="0"/>
              <a:t>neurons </a:t>
            </a:r>
            <a:r>
              <a:rPr lang="en-FR" sz="2000" dirty="0"/>
              <a:t>using</a:t>
            </a:r>
            <a:r>
              <a:rPr lang="en-FR" sz="2000" b="1" i="1" dirty="0"/>
              <a:t> volatile </a:t>
            </a:r>
            <a:r>
              <a:rPr lang="en-FR" sz="2000" dirty="0"/>
              <a:t>memristors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15BFC-D2A8-9A2B-A313-CE8FA0E06113}"/>
              </a:ext>
            </a:extLst>
          </p:cNvPr>
          <p:cNvSpPr txBox="1"/>
          <p:nvPr/>
        </p:nvSpPr>
        <p:spPr>
          <a:xfrm>
            <a:off x="289767" y="4361263"/>
            <a:ext cx="119022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Selected References: </a:t>
            </a:r>
          </a:p>
          <a:p>
            <a:r>
              <a:rPr lang="en-FR" sz="1400" b="1" dirty="0"/>
              <a:t>Thyristor neuron</a:t>
            </a:r>
          </a:p>
          <a:p>
            <a:r>
              <a:rPr lang="en-GB" sz="1400" i="1" dirty="0">
                <a:effectLst/>
                <a:latin typeface="Times New Roman" panose="02020603050405020304" pitchFamily="18" charset="0"/>
              </a:rPr>
              <a:t>Bursting dynamics in a spiking neuron with a </a:t>
            </a:r>
            <a:r>
              <a:rPr lang="en-GB" sz="1400" i="1" dirty="0" err="1">
                <a:effectLst/>
                <a:latin typeface="Times New Roman" panose="02020603050405020304" pitchFamily="18" charset="0"/>
              </a:rPr>
              <a:t>memristive</a:t>
            </a:r>
            <a:r>
              <a:rPr lang="en-GB" sz="1400" i="1" dirty="0">
                <a:effectLst/>
                <a:latin typeface="Times New Roman" panose="02020603050405020304" pitchFamily="18" charset="0"/>
              </a:rPr>
              <a:t> voltage-gated channel 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 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Jiaming Wu et al 2023 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Neuromorph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Comput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Eng. 3 044008</a:t>
            </a:r>
            <a:endParaRPr lang="en-GB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i="1" dirty="0">
                <a:effectLst/>
                <a:latin typeface="Times New Roman" panose="02020603050405020304" pitchFamily="18" charset="0"/>
              </a:rPr>
              <a:t>Solid State Neuroscience: Spiking Neural Networks as Time Matter 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M. </a:t>
            </a:r>
            <a:r>
              <a:rPr lang="en-GB" sz="1400" dirty="0" err="1">
                <a:effectLst/>
                <a:latin typeface="Times New Roman" panose="02020603050405020304" pitchFamily="18" charset="0"/>
              </a:rPr>
              <a:t>Rozenberg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 Journal of Physics: Conference Series 2533 (1), 012007 (2023)</a:t>
            </a:r>
          </a:p>
          <a:p>
            <a:r>
              <a:rPr lang="en-GB" sz="1400" i="1" dirty="0">
                <a:effectLst/>
                <a:latin typeface="Times New Roman" panose="02020603050405020304" pitchFamily="18" charset="0"/>
              </a:rPr>
              <a:t>An ultra-compact leaky-integrate-and-fire model for building spiking neural networks. 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M. </a:t>
            </a:r>
            <a:r>
              <a:rPr lang="en-GB" sz="1400" dirty="0" err="1">
                <a:effectLst/>
                <a:latin typeface="Times New Roman" panose="02020603050405020304" pitchFamily="18" charset="0"/>
              </a:rPr>
              <a:t>Rozenberg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, et al; Scientific Reports, </a:t>
            </a:r>
            <a:r>
              <a:rPr lang="en-GB" sz="1400" b="1" dirty="0">
                <a:effectLst/>
                <a:latin typeface="Times New Roman" panose="02020603050405020304" pitchFamily="18" charset="0"/>
              </a:rPr>
              <a:t>9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, 11123(2019). </a:t>
            </a:r>
          </a:p>
          <a:p>
            <a:r>
              <a:rPr lang="en-GB" sz="1400" b="1" dirty="0">
                <a:latin typeface="Times New Roman" panose="02020603050405020304" pitchFamily="18" charset="0"/>
              </a:rPr>
              <a:t>Mott neuron</a:t>
            </a:r>
            <a:endParaRPr lang="en-GB" sz="1400" b="1" dirty="0">
              <a:effectLst/>
              <a:latin typeface="Times New Roman" panose="02020603050405020304" pitchFamily="18" charset="0"/>
            </a:endParaRPr>
          </a:p>
          <a:p>
            <a:r>
              <a:rPr lang="en-GB" sz="1400" i="1" dirty="0">
                <a:effectLst/>
                <a:latin typeface="Times New Roman" panose="02020603050405020304" pitchFamily="18" charset="0"/>
              </a:rPr>
              <a:t>Exponential Escape Rate of Filamentary Incubation in Mott Spiking Neurons </a:t>
            </a:r>
            <a:r>
              <a:rPr lang="en-GB" sz="1400" i="1" dirty="0">
                <a:latin typeface="Times New Roman" panose="02020603050405020304" pitchFamily="18" charset="0"/>
              </a:rPr>
              <a:t> 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Rodolfo Rocco, Phys. Rev. Applied </a:t>
            </a:r>
            <a:r>
              <a:rPr lang="en-GB" sz="1400" b="1" dirty="0">
                <a:effectLst/>
                <a:latin typeface="Times New Roman" panose="02020603050405020304" pitchFamily="18" charset="0"/>
              </a:rPr>
              <a:t>17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, 024028 (2022) </a:t>
            </a:r>
            <a:r>
              <a:rPr lang="en-GB" sz="1400" i="1" dirty="0">
                <a:effectLst/>
                <a:latin typeface="Times New Roman" panose="02020603050405020304" pitchFamily="18" charset="0"/>
              </a:rPr>
              <a:t>Editors’ Suggestion </a:t>
            </a:r>
            <a:endParaRPr lang="en-GB" sz="1400" dirty="0">
              <a:effectLst/>
              <a:latin typeface="Times New Roman" panose="02020603050405020304" pitchFamily="18" charset="0"/>
            </a:endParaRPr>
          </a:p>
          <a:p>
            <a:r>
              <a:rPr lang="en-GB" sz="1400" i="1" dirty="0">
                <a:effectLst/>
                <a:latin typeface="Times New Roman" panose="02020603050405020304" pitchFamily="18" charset="0"/>
              </a:rPr>
              <a:t>A Leaky-Integrate-and-Fire Neuron Analog Realized with a Mott Insulator </a:t>
            </a:r>
            <a:r>
              <a:rPr lang="en-GB" sz="1400" i="1" dirty="0">
                <a:latin typeface="Times New Roman" panose="02020603050405020304" pitchFamily="18" charset="0"/>
              </a:rPr>
              <a:t> 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P. </a:t>
            </a:r>
            <a:r>
              <a:rPr lang="en-GB" sz="1400" dirty="0" err="1">
                <a:effectLst/>
                <a:latin typeface="Times New Roman" panose="02020603050405020304" pitchFamily="18" charset="0"/>
              </a:rPr>
              <a:t>Stoliar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, et al; Adv. </a:t>
            </a:r>
            <a:r>
              <a:rPr lang="en-GB" sz="1400" dirty="0" err="1">
                <a:effectLst/>
                <a:latin typeface="Times New Roman" panose="02020603050405020304" pitchFamily="18" charset="0"/>
              </a:rPr>
              <a:t>Funct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. Mat. </a:t>
            </a:r>
            <a:r>
              <a:rPr lang="en-GB" sz="1400" b="1" dirty="0">
                <a:effectLst/>
                <a:latin typeface="Times New Roman" panose="02020603050405020304" pitchFamily="18" charset="0"/>
              </a:rPr>
              <a:t>27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, 1604740 (2017) </a:t>
            </a:r>
          </a:p>
          <a:p>
            <a:r>
              <a:rPr lang="en-GB" sz="1400" i="1" dirty="0">
                <a:effectLst/>
                <a:latin typeface="Times New Roman" panose="02020603050405020304" pitchFamily="18" charset="0"/>
              </a:rPr>
              <a:t>Challenges in materials and devices for resistive-switching-based neuromorphic computing; 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Javier del Valle, et al; Journal of Applied Physics </a:t>
            </a:r>
            <a:r>
              <a:rPr lang="en-GB" sz="1400" b="1" dirty="0">
                <a:effectLst/>
                <a:latin typeface="Times New Roman" panose="02020603050405020304" pitchFamily="18" charset="0"/>
              </a:rPr>
              <a:t>124</a:t>
            </a:r>
            <a:r>
              <a:rPr lang="en-GB" sz="1400" dirty="0">
                <a:effectLst/>
                <a:latin typeface="Times New Roman" panose="02020603050405020304" pitchFamily="18" charset="0"/>
              </a:rPr>
              <a:t>, 211101 (2018) </a:t>
            </a:r>
          </a:p>
        </p:txBody>
      </p:sp>
    </p:spTree>
    <p:extLst>
      <p:ext uri="{BB962C8B-B14F-4D97-AF65-F5344CB8AC3E}">
        <p14:creationId xmlns:p14="http://schemas.microsoft.com/office/powerpoint/2010/main" val="69625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6C4F6-9C49-8E33-EB07-7874EFA7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60" y="1035050"/>
            <a:ext cx="6337300" cy="4787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51564-07FD-7DE4-5989-702D1FD3D6F4}"/>
              </a:ext>
            </a:extLst>
          </p:cNvPr>
          <p:cNvSpPr txBox="1"/>
          <p:nvPr/>
        </p:nvSpPr>
        <p:spPr>
          <a:xfrm>
            <a:off x="595333" y="163098"/>
            <a:ext cx="376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Memristive</a:t>
            </a:r>
            <a:r>
              <a:rPr lang="en-US" sz="2400" b="1" dirty="0"/>
              <a:t> Bursting neuron</a:t>
            </a:r>
            <a:endParaRPr lang="en-FR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76CE17-C336-E595-DD4E-79EAB44632BF}"/>
              </a:ext>
            </a:extLst>
          </p:cNvPr>
          <p:cNvSpPr txBox="1"/>
          <p:nvPr/>
        </p:nvSpPr>
        <p:spPr>
          <a:xfrm>
            <a:off x="322134" y="850384"/>
            <a:ext cx="364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2-compartment Pinsky-</a:t>
            </a:r>
            <a:r>
              <a:rPr lang="en-US" b="1" dirty="0" err="1"/>
              <a:t>Rinzel</a:t>
            </a:r>
            <a:r>
              <a:rPr lang="en-US" b="1" dirty="0"/>
              <a:t> model</a:t>
            </a:r>
            <a:endParaRPr lang="en-FR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95FB76-47B9-447F-C4C5-A6B1B1EEEA4C}"/>
              </a:ext>
            </a:extLst>
          </p:cNvPr>
          <p:cNvGrpSpPr/>
          <p:nvPr/>
        </p:nvGrpSpPr>
        <p:grpSpPr>
          <a:xfrm>
            <a:off x="7629099" y="598066"/>
            <a:ext cx="4066371" cy="5224883"/>
            <a:chOff x="8346884" y="598067"/>
            <a:chExt cx="3348586" cy="4528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FDB629-B474-2828-DC80-C90CA7DA8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0252" y="2982026"/>
              <a:ext cx="1973614" cy="2640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A17D33-02D9-71E3-3CF0-25A1E92C9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949" y="2160991"/>
              <a:ext cx="3324521" cy="7873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3CCC48-E172-BD5A-269C-49076CFD1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6884" y="598067"/>
              <a:ext cx="3295882" cy="14423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659B36-1BBE-B244-3C48-C1696856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38437" y="3347824"/>
              <a:ext cx="2547436" cy="17788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06F7621-B943-3A8C-34FA-93DF8046B596}"/>
              </a:ext>
            </a:extLst>
          </p:cNvPr>
          <p:cNvSpPr txBox="1"/>
          <p:nvPr/>
        </p:nvSpPr>
        <p:spPr>
          <a:xfrm>
            <a:off x="134886" y="6308091"/>
            <a:ext cx="5337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Wu et al  </a:t>
            </a:r>
            <a:r>
              <a:rPr lang="fr-FR" sz="1400" dirty="0" err="1"/>
              <a:t>Neuromorphic</a:t>
            </a:r>
            <a:r>
              <a:rPr lang="fr-FR" sz="1400" dirty="0"/>
              <a:t> </a:t>
            </a:r>
            <a:r>
              <a:rPr lang="fr-FR" sz="1400" dirty="0" err="1"/>
              <a:t>Coumputing</a:t>
            </a:r>
            <a:r>
              <a:rPr lang="fr-FR" sz="1400" dirty="0"/>
              <a:t> and Engineering 2023 (to </a:t>
            </a:r>
            <a:r>
              <a:rPr lang="fr-FR" sz="1400" dirty="0" err="1"/>
              <a:t>appear</a:t>
            </a:r>
            <a:r>
              <a:rPr lang="fr-FR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9B238-0416-98C4-8757-10A6AE1F20E3}"/>
              </a:ext>
            </a:extLst>
          </p:cNvPr>
          <p:cNvSpPr txBox="1"/>
          <p:nvPr/>
        </p:nvSpPr>
        <p:spPr>
          <a:xfrm>
            <a:off x="4648024" y="55691"/>
            <a:ext cx="402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circuit is the model”</a:t>
            </a:r>
          </a:p>
        </p:txBody>
      </p:sp>
    </p:spTree>
    <p:extLst>
      <p:ext uri="{BB962C8B-B14F-4D97-AF65-F5344CB8AC3E}">
        <p14:creationId xmlns:p14="http://schemas.microsoft.com/office/powerpoint/2010/main" val="10146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6C4F6-9C49-8E33-EB07-7874EFA7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60" y="1035050"/>
            <a:ext cx="6337300" cy="4787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51564-07FD-7DE4-5989-702D1FD3D6F4}"/>
              </a:ext>
            </a:extLst>
          </p:cNvPr>
          <p:cNvSpPr txBox="1"/>
          <p:nvPr/>
        </p:nvSpPr>
        <p:spPr>
          <a:xfrm>
            <a:off x="595333" y="163098"/>
            <a:ext cx="376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Memristive</a:t>
            </a:r>
            <a:r>
              <a:rPr lang="en-US" sz="2400" b="1" dirty="0"/>
              <a:t> Bursting neuron</a:t>
            </a:r>
            <a:endParaRPr lang="en-FR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A8E2C-6EAA-6678-F450-782CBD737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333" y="532430"/>
            <a:ext cx="4366019" cy="56685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7F1CED-B72E-3FD7-4098-D05D57DFD15A}"/>
              </a:ext>
            </a:extLst>
          </p:cNvPr>
          <p:cNvSpPr txBox="1"/>
          <p:nvPr/>
        </p:nvSpPr>
        <p:spPr>
          <a:xfrm>
            <a:off x="9826919" y="87507"/>
            <a:ext cx="190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  <a:r>
              <a:rPr lang="en-FR" dirty="0"/>
              <a:t>iological bursting</a:t>
            </a:r>
          </a:p>
          <a:p>
            <a:r>
              <a:rPr lang="en-FR" dirty="0"/>
              <a:t>+ neurotoxins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7C8E6-1094-8758-FB1B-278455682E8B}"/>
              </a:ext>
            </a:extLst>
          </p:cNvPr>
          <p:cNvSpPr txBox="1"/>
          <p:nvPr/>
        </p:nvSpPr>
        <p:spPr>
          <a:xfrm>
            <a:off x="7965752" y="163098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neuron</a:t>
            </a:r>
            <a:endParaRPr lang="en-FR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E99F642-631E-B891-D816-871F63542A96}"/>
              </a:ext>
            </a:extLst>
          </p:cNvPr>
          <p:cNvSpPr/>
          <p:nvPr/>
        </p:nvSpPr>
        <p:spPr>
          <a:xfrm>
            <a:off x="7663969" y="87508"/>
            <a:ext cx="2051237" cy="6052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2BAF83F-262C-D4BB-37C2-EDF1724F6ECB}"/>
              </a:ext>
            </a:extLst>
          </p:cNvPr>
          <p:cNvSpPr/>
          <p:nvPr/>
        </p:nvSpPr>
        <p:spPr>
          <a:xfrm>
            <a:off x="9772599" y="87506"/>
            <a:ext cx="2051237" cy="605203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676DA-D901-179C-2A7D-3B0A4E27127C}"/>
              </a:ext>
            </a:extLst>
          </p:cNvPr>
          <p:cNvSpPr txBox="1"/>
          <p:nvPr/>
        </p:nvSpPr>
        <p:spPr>
          <a:xfrm>
            <a:off x="8398356" y="6200370"/>
            <a:ext cx="3695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Das </a:t>
            </a:r>
            <a:r>
              <a:rPr lang="en-GB" sz="1400" dirty="0" err="1"/>
              <a:t>Sarma</a:t>
            </a:r>
            <a:r>
              <a:rPr lang="en-GB" sz="1400" dirty="0"/>
              <a:t> et al Molecular Autism 11, 52 (2020).</a:t>
            </a:r>
          </a:p>
          <a:p>
            <a:r>
              <a:rPr lang="en-GB" sz="1400" dirty="0"/>
              <a:t>Ping et al  </a:t>
            </a:r>
            <a:r>
              <a:rPr lang="en-GB" sz="1400" dirty="0" err="1"/>
              <a:t>Neuroreport</a:t>
            </a:r>
            <a:r>
              <a:rPr lang="en-GB" sz="1400" dirty="0"/>
              <a:t> 7, 809 (1996).</a:t>
            </a:r>
            <a:endParaRPr lang="en-FR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F34FD9-AD48-44BD-405B-5989358BEB9D}"/>
              </a:ext>
            </a:extLst>
          </p:cNvPr>
          <p:cNvCxnSpPr/>
          <p:nvPr/>
        </p:nvCxnSpPr>
        <p:spPr>
          <a:xfrm flipH="1">
            <a:off x="10010899" y="3369625"/>
            <a:ext cx="1484415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12B03A-8CD7-6643-A373-1E6A6DA00FAE}"/>
              </a:ext>
            </a:extLst>
          </p:cNvPr>
          <p:cNvCxnSpPr/>
          <p:nvPr/>
        </p:nvCxnSpPr>
        <p:spPr>
          <a:xfrm flipH="1">
            <a:off x="8054649" y="3400306"/>
            <a:ext cx="1484415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01C323-0662-8173-BEDD-47D8A969651E}"/>
              </a:ext>
            </a:extLst>
          </p:cNvPr>
          <p:cNvCxnSpPr/>
          <p:nvPr/>
        </p:nvCxnSpPr>
        <p:spPr>
          <a:xfrm flipH="1">
            <a:off x="9939885" y="662588"/>
            <a:ext cx="1484415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A2AB2C-F606-59BD-A9B6-C6B6384F36D2}"/>
              </a:ext>
            </a:extLst>
          </p:cNvPr>
          <p:cNvCxnSpPr/>
          <p:nvPr/>
        </p:nvCxnSpPr>
        <p:spPr>
          <a:xfrm flipH="1">
            <a:off x="8014520" y="626740"/>
            <a:ext cx="1484415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C76CE17-C336-E595-DD4E-79EAB44632BF}"/>
              </a:ext>
            </a:extLst>
          </p:cNvPr>
          <p:cNvSpPr txBox="1"/>
          <p:nvPr/>
        </p:nvSpPr>
        <p:spPr>
          <a:xfrm>
            <a:off x="322134" y="850384"/>
            <a:ext cx="364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2-compartment Pinsky-</a:t>
            </a:r>
            <a:r>
              <a:rPr lang="en-US" b="1" dirty="0" err="1"/>
              <a:t>Rinzel</a:t>
            </a:r>
            <a:r>
              <a:rPr lang="en-US" b="1" dirty="0"/>
              <a:t> model</a:t>
            </a:r>
            <a:endParaRPr lang="en-FR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EF916-D2AC-61BC-0D67-CA500B8756A0}"/>
              </a:ext>
            </a:extLst>
          </p:cNvPr>
          <p:cNvSpPr txBox="1"/>
          <p:nvPr/>
        </p:nvSpPr>
        <p:spPr>
          <a:xfrm>
            <a:off x="134886" y="6308091"/>
            <a:ext cx="5337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Wu et al  </a:t>
            </a:r>
            <a:r>
              <a:rPr lang="fr-FR" sz="1400" dirty="0" err="1"/>
              <a:t>Neuromorphic</a:t>
            </a:r>
            <a:r>
              <a:rPr lang="fr-FR" sz="1400" dirty="0"/>
              <a:t> </a:t>
            </a:r>
            <a:r>
              <a:rPr lang="fr-FR" sz="1400" dirty="0" err="1"/>
              <a:t>Coumputing</a:t>
            </a:r>
            <a:r>
              <a:rPr lang="fr-FR" sz="1400" dirty="0"/>
              <a:t> and Engineering 2023 (to </a:t>
            </a:r>
            <a:r>
              <a:rPr lang="fr-FR" sz="1400" dirty="0" err="1"/>
              <a:t>appear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308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565B10-DA32-1F7B-1CCA-20C46C1C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55" y="144632"/>
            <a:ext cx="7920736" cy="3224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C7CA0A-4179-DA7B-AD0E-1AC5BCE089C1}"/>
              </a:ext>
            </a:extLst>
          </p:cNvPr>
          <p:cNvSpPr txBox="1"/>
          <p:nvPr/>
        </p:nvSpPr>
        <p:spPr>
          <a:xfrm>
            <a:off x="219456" y="682752"/>
            <a:ext cx="3307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The phase diagram as a </a:t>
            </a:r>
          </a:p>
          <a:p>
            <a:r>
              <a:rPr lang="en-GB" sz="2400" b="1" dirty="0"/>
              <a:t>m</a:t>
            </a:r>
            <a:r>
              <a:rPr lang="en-FR" sz="2400" b="1" dirty="0"/>
              <a:t>ap </a:t>
            </a:r>
            <a:r>
              <a:rPr lang="en-FR" sz="2400" dirty="0"/>
              <a:t>for neuronal spiking</a:t>
            </a:r>
          </a:p>
          <a:p>
            <a:r>
              <a:rPr lang="en-FR" sz="2400" dirty="0"/>
              <a:t>behavior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200718-9752-D4C8-7B58-64AFC54C3997}"/>
              </a:ext>
            </a:extLst>
          </p:cNvPr>
          <p:cNvGrpSpPr/>
          <p:nvPr/>
        </p:nvGrpSpPr>
        <p:grpSpPr>
          <a:xfrm>
            <a:off x="4157364" y="3247066"/>
            <a:ext cx="8034636" cy="3368802"/>
            <a:chOff x="4157364" y="3247066"/>
            <a:chExt cx="8034636" cy="33688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9C2C6B-3AC7-1B77-3518-64DE12B4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7364" y="3247066"/>
              <a:ext cx="8034636" cy="33688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D512C-8661-C290-C52A-3E42D0873AE4}"/>
                </a:ext>
              </a:extLst>
            </p:cNvPr>
            <p:cNvSpPr txBox="1"/>
            <p:nvPr/>
          </p:nvSpPr>
          <p:spPr>
            <a:xfrm>
              <a:off x="4664294" y="5099306"/>
              <a:ext cx="401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1298E7-4DFC-EEC7-8D5C-5B5C6F408D1F}"/>
                </a:ext>
              </a:extLst>
            </p:cNvPr>
            <p:cNvSpPr txBox="1"/>
            <p:nvPr/>
          </p:nvSpPr>
          <p:spPr>
            <a:xfrm>
              <a:off x="6472239" y="4494019"/>
              <a:ext cx="392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FS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4E1BA1-9EEA-F9CE-ECFA-DCA40222F6AC}"/>
                </a:ext>
              </a:extLst>
            </p:cNvPr>
            <p:cNvSpPr txBox="1"/>
            <p:nvPr/>
          </p:nvSpPr>
          <p:spPr>
            <a:xfrm>
              <a:off x="5060534" y="5727937"/>
              <a:ext cx="10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quiescent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276CD3-2D41-F7A7-CF1A-2144E9336B5E}"/>
                </a:ext>
              </a:extLst>
            </p:cNvPr>
            <p:cNvSpPr txBox="1"/>
            <p:nvPr/>
          </p:nvSpPr>
          <p:spPr>
            <a:xfrm>
              <a:off x="5060534" y="3579899"/>
              <a:ext cx="10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quiescent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020765-8C58-125C-7327-20B97292AF48}"/>
              </a:ext>
            </a:extLst>
          </p:cNvPr>
          <p:cNvSpPr txBox="1"/>
          <p:nvPr/>
        </p:nvSpPr>
        <p:spPr>
          <a:xfrm>
            <a:off x="134886" y="6308091"/>
            <a:ext cx="5337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Wu et al  </a:t>
            </a:r>
            <a:r>
              <a:rPr lang="fr-FR" sz="1400" dirty="0" err="1"/>
              <a:t>Neuromorphic</a:t>
            </a:r>
            <a:r>
              <a:rPr lang="fr-FR" sz="1400" dirty="0"/>
              <a:t> </a:t>
            </a:r>
            <a:r>
              <a:rPr lang="fr-FR" sz="1400" dirty="0" err="1"/>
              <a:t>Coumputing</a:t>
            </a:r>
            <a:r>
              <a:rPr lang="fr-FR" sz="1400" dirty="0"/>
              <a:t> and Engineering 2023 (to </a:t>
            </a:r>
            <a:r>
              <a:rPr lang="fr-FR" sz="1400" dirty="0" err="1"/>
              <a:t>appear</a:t>
            </a:r>
            <a:r>
              <a:rPr lang="fr-FR" sz="14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33DA5-2920-1700-5A01-FF5168D19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73" y="2159304"/>
            <a:ext cx="2578978" cy="35749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DBBFCB-DE1E-274D-70AC-5354F7C8093E}"/>
              </a:ext>
            </a:extLst>
          </p:cNvPr>
          <p:cNvSpPr txBox="1"/>
          <p:nvPr/>
        </p:nvSpPr>
        <p:spPr>
          <a:xfrm>
            <a:off x="4572832" y="1910806"/>
            <a:ext cx="40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7A32D-F9AC-D8B7-E981-CC48C3F73B13}"/>
              </a:ext>
            </a:extLst>
          </p:cNvPr>
          <p:cNvSpPr txBox="1"/>
          <p:nvPr/>
        </p:nvSpPr>
        <p:spPr>
          <a:xfrm>
            <a:off x="6380777" y="1305519"/>
            <a:ext cx="39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74CEC5-E3A6-A38E-ED14-A2AA7435AC0A}"/>
              </a:ext>
            </a:extLst>
          </p:cNvPr>
          <p:cNvSpPr txBox="1"/>
          <p:nvPr/>
        </p:nvSpPr>
        <p:spPr>
          <a:xfrm>
            <a:off x="4969072" y="391399"/>
            <a:ext cx="10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quiescent</a:t>
            </a:r>
          </a:p>
        </p:txBody>
      </p:sp>
    </p:spTree>
    <p:extLst>
      <p:ext uri="{BB962C8B-B14F-4D97-AF65-F5344CB8AC3E}">
        <p14:creationId xmlns:p14="http://schemas.microsoft.com/office/powerpoint/2010/main" val="37355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86C544-605D-7210-B88F-D9B47E01D324}"/>
              </a:ext>
            </a:extLst>
          </p:cNvPr>
          <p:cNvSpPr txBox="1"/>
          <p:nvPr/>
        </p:nvSpPr>
        <p:spPr>
          <a:xfrm>
            <a:off x="486579" y="300251"/>
            <a:ext cx="5609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dirty="0"/>
              <a:t>Start to build Spiking Neural Netwoks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CF850-5E43-5726-2091-B0937AF04C15}"/>
              </a:ext>
            </a:extLst>
          </p:cNvPr>
          <p:cNvSpPr txBox="1"/>
          <p:nvPr/>
        </p:nvSpPr>
        <p:spPr>
          <a:xfrm>
            <a:off x="486579" y="1074943"/>
            <a:ext cx="418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Central Pattern Generator (CPG)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B14A8F-4FF2-C172-9A6C-07026AA10810}"/>
              </a:ext>
            </a:extLst>
          </p:cNvPr>
          <p:cNvGrpSpPr/>
          <p:nvPr/>
        </p:nvGrpSpPr>
        <p:grpSpPr>
          <a:xfrm>
            <a:off x="756028" y="4718619"/>
            <a:ext cx="3152634" cy="1663864"/>
            <a:chOff x="968990" y="4490079"/>
            <a:chExt cx="3864591" cy="21415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90EB20C-441E-AA15-C2F9-7EDF9A1A401B}"/>
                </a:ext>
              </a:extLst>
            </p:cNvPr>
            <p:cNvSpPr/>
            <p:nvPr/>
          </p:nvSpPr>
          <p:spPr>
            <a:xfrm>
              <a:off x="968990" y="5203216"/>
              <a:ext cx="723331" cy="7199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sz="1400" dirty="0"/>
                <a:t>N1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146429F-5E96-7026-851A-D9138142095C}"/>
                </a:ext>
              </a:extLst>
            </p:cNvPr>
            <p:cNvSpPr/>
            <p:nvPr/>
          </p:nvSpPr>
          <p:spPr>
            <a:xfrm>
              <a:off x="4110250" y="5205490"/>
              <a:ext cx="723331" cy="7199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sz="1400" dirty="0"/>
                <a:t>N2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16D1B8F-6DCF-EB3E-B6B3-AA3DCBD3269E}"/>
                </a:ext>
              </a:extLst>
            </p:cNvPr>
            <p:cNvSpPr/>
            <p:nvPr/>
          </p:nvSpPr>
          <p:spPr>
            <a:xfrm>
              <a:off x="1419367" y="4490079"/>
              <a:ext cx="2756848" cy="719919"/>
            </a:xfrm>
            <a:custGeom>
              <a:avLst/>
              <a:gdLst>
                <a:gd name="connsiteX0" fmla="*/ 0 w 2838735"/>
                <a:gd name="connsiteY0" fmla="*/ 750669 h 750669"/>
                <a:gd name="connsiteX1" fmla="*/ 1392072 w 2838735"/>
                <a:gd name="connsiteY1" fmla="*/ 42 h 750669"/>
                <a:gd name="connsiteX2" fmla="*/ 2838735 w 2838735"/>
                <a:gd name="connsiteY2" fmla="*/ 723373 h 75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8735" h="750669">
                  <a:moveTo>
                    <a:pt x="0" y="750669"/>
                  </a:moveTo>
                  <a:cubicBezTo>
                    <a:pt x="459475" y="377630"/>
                    <a:pt x="918950" y="4591"/>
                    <a:pt x="1392072" y="42"/>
                  </a:cubicBezTo>
                  <a:cubicBezTo>
                    <a:pt x="1865194" y="-4507"/>
                    <a:pt x="2351964" y="359433"/>
                    <a:pt x="2838735" y="723373"/>
                  </a:cubicBezTo>
                </a:path>
              </a:pathLst>
            </a:custGeom>
            <a:noFill/>
            <a:ln w="44450">
              <a:solidFill>
                <a:schemeClr val="accent1">
                  <a:lumMod val="60000"/>
                  <a:lumOff val="40000"/>
                </a:schemeClr>
              </a:solidFill>
              <a:tailEnd type="oval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D791310-C4D6-573C-77E0-A1C82FD94D45}"/>
                </a:ext>
              </a:extLst>
            </p:cNvPr>
            <p:cNvSpPr/>
            <p:nvPr/>
          </p:nvSpPr>
          <p:spPr>
            <a:xfrm flipH="1" flipV="1">
              <a:off x="1585415" y="5911730"/>
              <a:ext cx="2756848" cy="719919"/>
            </a:xfrm>
            <a:custGeom>
              <a:avLst/>
              <a:gdLst>
                <a:gd name="connsiteX0" fmla="*/ 0 w 2838735"/>
                <a:gd name="connsiteY0" fmla="*/ 750669 h 750669"/>
                <a:gd name="connsiteX1" fmla="*/ 1392072 w 2838735"/>
                <a:gd name="connsiteY1" fmla="*/ 42 h 750669"/>
                <a:gd name="connsiteX2" fmla="*/ 2838735 w 2838735"/>
                <a:gd name="connsiteY2" fmla="*/ 723373 h 75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8735" h="750669">
                  <a:moveTo>
                    <a:pt x="0" y="750669"/>
                  </a:moveTo>
                  <a:cubicBezTo>
                    <a:pt x="459475" y="377630"/>
                    <a:pt x="918950" y="4591"/>
                    <a:pt x="1392072" y="42"/>
                  </a:cubicBezTo>
                  <a:cubicBezTo>
                    <a:pt x="1865194" y="-4507"/>
                    <a:pt x="2351964" y="359433"/>
                    <a:pt x="2838735" y="723373"/>
                  </a:cubicBezTo>
                </a:path>
              </a:pathLst>
            </a:custGeom>
            <a:noFill/>
            <a:ln w="44450">
              <a:solidFill>
                <a:schemeClr val="accent1">
                  <a:lumMod val="60000"/>
                  <a:lumOff val="40000"/>
                </a:schemeClr>
              </a:solidFill>
              <a:tailEnd type="oval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B3C1049-3571-C720-23A0-A84E41FD9C07}"/>
              </a:ext>
            </a:extLst>
          </p:cNvPr>
          <p:cNvSpPr txBox="1"/>
          <p:nvPr/>
        </p:nvSpPr>
        <p:spPr>
          <a:xfrm>
            <a:off x="178907" y="4235226"/>
            <a:ext cx="6063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Two m</a:t>
            </a:r>
            <a:r>
              <a:rPr lang="en-FR" sz="2000" dirty="0"/>
              <a:t>utually inhibitory spiking neurons with adaptation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AD7A32-A0CE-CD91-FC22-C22ADCE7C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49" y="2155398"/>
            <a:ext cx="4187300" cy="1826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61FFE9-ECA8-8184-D97A-48F61508115C}"/>
              </a:ext>
            </a:extLst>
          </p:cNvPr>
          <p:cNvSpPr txBox="1"/>
          <p:nvPr/>
        </p:nvSpPr>
        <p:spPr>
          <a:xfrm>
            <a:off x="2723081" y="1725175"/>
            <a:ext cx="1185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Hill et al 2001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E86C7-51A8-8297-E59F-8BF3D3C72627}"/>
              </a:ext>
            </a:extLst>
          </p:cNvPr>
          <p:cNvSpPr txBox="1"/>
          <p:nvPr/>
        </p:nvSpPr>
        <p:spPr>
          <a:xfrm>
            <a:off x="657523" y="1643287"/>
            <a:ext cx="1883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Leech heartbeat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B44FF974-0B2C-36C9-E2FA-3B312D314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R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CC889F-4D97-37DC-147C-B5CB81A8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46" y="2250628"/>
            <a:ext cx="1959257" cy="132650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86F7AEE-AF02-571D-51EF-798B95D1B7B5}"/>
              </a:ext>
            </a:extLst>
          </p:cNvPr>
          <p:cNvGrpSpPr/>
          <p:nvPr/>
        </p:nvGrpSpPr>
        <p:grpSpPr>
          <a:xfrm>
            <a:off x="5658474" y="481699"/>
            <a:ext cx="6327756" cy="6263933"/>
            <a:chOff x="5658474" y="481699"/>
            <a:chExt cx="6327756" cy="62639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C0C176-0F25-D27A-C00B-6805F41B77F8}"/>
                </a:ext>
              </a:extLst>
            </p:cNvPr>
            <p:cNvSpPr txBox="1"/>
            <p:nvPr/>
          </p:nvSpPr>
          <p:spPr>
            <a:xfrm>
              <a:off x="5762375" y="6376300"/>
              <a:ext cx="1263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Jiaming Wu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90C633B-1B64-3CC3-5824-68831A82548C}"/>
                </a:ext>
              </a:extLst>
            </p:cNvPr>
            <p:cNvGrpSpPr/>
            <p:nvPr/>
          </p:nvGrpSpPr>
          <p:grpSpPr>
            <a:xfrm>
              <a:off x="5658474" y="481699"/>
              <a:ext cx="6327756" cy="6149950"/>
              <a:chOff x="5658474" y="481699"/>
              <a:chExt cx="6327756" cy="614995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DB12037-18CB-1431-FD6B-36943407A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33350" y="4043696"/>
                <a:ext cx="1906694" cy="233260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D7FB0FA-5847-B537-DE7D-E757A2026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90526" y="3794587"/>
                <a:ext cx="2127797" cy="283706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7240196-5EE6-0BB5-BF78-4EEA849C8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8474" y="4572029"/>
                <a:ext cx="1348135" cy="1804271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BF4F728-7F8E-CAF4-80B5-17F42B30F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5541" y="481699"/>
                <a:ext cx="4960689" cy="3169329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4DD2160-3B8F-E5A7-5E6B-44FCC60A05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07449" y="2043397"/>
                <a:ext cx="991481" cy="46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B41CA4A3-BB44-106C-8519-EB88AFBA70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45509" y="3043188"/>
                <a:ext cx="1088306" cy="16620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557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ichard Feynman&amp;#39;s - Fransiskus X Ivan, Ph.D.">
            <a:extLst>
              <a:ext uri="{FF2B5EF4-FFF2-40B4-BE49-F238E27FC236}">
                <a16:creationId xmlns:a16="http://schemas.microsoft.com/office/drawing/2014/main" id="{A94F7B20-0B1D-DD4E-A70F-513EA6115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76" y="1095668"/>
            <a:ext cx="90932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B62701-04C6-E720-CBA3-6AE57BE13AAC}"/>
              </a:ext>
            </a:extLst>
          </p:cNvPr>
          <p:cNvGrpSpPr/>
          <p:nvPr/>
        </p:nvGrpSpPr>
        <p:grpSpPr>
          <a:xfrm>
            <a:off x="2027626" y="481356"/>
            <a:ext cx="8563755" cy="1760070"/>
            <a:chOff x="2027626" y="1502632"/>
            <a:chExt cx="8563755" cy="17600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CF7B88-8C98-254E-BBC8-40AABAFF79B4}"/>
                </a:ext>
              </a:extLst>
            </p:cNvPr>
            <p:cNvSpPr/>
            <p:nvPr/>
          </p:nvSpPr>
          <p:spPr>
            <a:xfrm>
              <a:off x="3781778" y="2116944"/>
              <a:ext cx="3817257" cy="11457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B78008-AF2F-8042-A336-165E22A6538D}"/>
                </a:ext>
              </a:extLst>
            </p:cNvPr>
            <p:cNvSpPr txBox="1"/>
            <p:nvPr/>
          </p:nvSpPr>
          <p:spPr>
            <a:xfrm>
              <a:off x="2027626" y="1502632"/>
              <a:ext cx="8563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2800" i="1" dirty="0"/>
                <a:t>“What I cannot create, I do not understand” (R. Feynman)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35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F75C0-7609-FE0A-E2D5-06FC3EA5C1D2}"/>
              </a:ext>
            </a:extLst>
          </p:cNvPr>
          <p:cNvSpPr txBox="1"/>
          <p:nvPr/>
        </p:nvSpPr>
        <p:spPr>
          <a:xfrm>
            <a:off x="5165766" y="2967335"/>
            <a:ext cx="1575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</a:t>
            </a:r>
            <a:r>
              <a:rPr lang="en-FR" sz="2400" dirty="0"/>
              <a:t>hank you!</a:t>
            </a:r>
          </a:p>
        </p:txBody>
      </p:sp>
    </p:spTree>
    <p:extLst>
      <p:ext uri="{BB962C8B-B14F-4D97-AF65-F5344CB8AC3E}">
        <p14:creationId xmlns:p14="http://schemas.microsoft.com/office/powerpoint/2010/main" val="382785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4ABB73C-A55F-934B-AA6D-2435E534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96" y="241596"/>
            <a:ext cx="1681446" cy="1206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B7988F-EE29-A74C-B31D-2F8374A37C9C}"/>
              </a:ext>
            </a:extLst>
          </p:cNvPr>
          <p:cNvSpPr txBox="1"/>
          <p:nvPr/>
        </p:nvSpPr>
        <p:spPr>
          <a:xfrm>
            <a:off x="3100448" y="463521"/>
            <a:ext cx="503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Ordinary matter:</a:t>
            </a:r>
          </a:p>
          <a:p>
            <a:r>
              <a:rPr lang="en-US" dirty="0"/>
              <a:t>cable made of metal (copper) and insulator (plastic)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33F7BC-440C-5426-AA42-79F49E626BA3}"/>
              </a:ext>
            </a:extLst>
          </p:cNvPr>
          <p:cNvGrpSpPr/>
          <p:nvPr/>
        </p:nvGrpSpPr>
        <p:grpSpPr>
          <a:xfrm>
            <a:off x="464141" y="2238886"/>
            <a:ext cx="11002671" cy="4129518"/>
            <a:chOff x="464141" y="2238886"/>
            <a:chExt cx="11002671" cy="41295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02BEC7D-21DB-A3DF-3F23-437676EDC903}"/>
                </a:ext>
              </a:extLst>
            </p:cNvPr>
            <p:cNvGrpSpPr/>
            <p:nvPr/>
          </p:nvGrpSpPr>
          <p:grpSpPr>
            <a:xfrm>
              <a:off x="464141" y="2238886"/>
              <a:ext cx="10617589" cy="4129518"/>
              <a:chOff x="464141" y="2238886"/>
              <a:chExt cx="10617589" cy="412951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DE20384-61C6-884B-AF8C-B6A746CD9EA7}"/>
                  </a:ext>
                </a:extLst>
              </p:cNvPr>
              <p:cNvGrpSpPr/>
              <p:nvPr/>
            </p:nvGrpSpPr>
            <p:grpSpPr>
              <a:xfrm>
                <a:off x="464141" y="2238886"/>
                <a:ext cx="10495516" cy="4129518"/>
                <a:chOff x="464141" y="2238886"/>
                <a:chExt cx="10495516" cy="4129518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352E0701-3E62-B221-03C5-6B602292D8E6}"/>
                    </a:ext>
                  </a:extLst>
                </p:cNvPr>
                <p:cNvGrpSpPr/>
                <p:nvPr/>
              </p:nvGrpSpPr>
              <p:grpSpPr>
                <a:xfrm>
                  <a:off x="1013196" y="3465670"/>
                  <a:ext cx="9946461" cy="2902734"/>
                  <a:chOff x="1062032" y="3603923"/>
                  <a:chExt cx="9946461" cy="2902734"/>
                </a:xfrm>
              </p:grpSpPr>
              <p:pic>
                <p:nvPicPr>
                  <p:cNvPr id="3" name="Picture 2">
                    <a:extLst>
                      <a:ext uri="{FF2B5EF4-FFF2-40B4-BE49-F238E27FC236}">
                        <a16:creationId xmlns:a16="http://schemas.microsoft.com/office/drawing/2014/main" id="{C6708A0C-CEA4-D8DA-DDB7-D72B2F0250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062032" y="3603923"/>
                    <a:ext cx="3931469" cy="2902734"/>
                  </a:xfrm>
                  <a:prstGeom prst="rect">
                    <a:avLst/>
                  </a:prstGeom>
                </p:spPr>
              </p:pic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F8A027B-D0D3-16DE-8E71-DCC3490D8D3B}"/>
                      </a:ext>
                    </a:extLst>
                  </p:cNvPr>
                  <p:cNvSpPr txBox="1"/>
                  <p:nvPr/>
                </p:nvSpPr>
                <p:spPr>
                  <a:xfrm>
                    <a:off x="5356196" y="3761626"/>
                    <a:ext cx="393146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FR" dirty="0"/>
                      <a:t>Strongly Correlated Material</a:t>
                    </a:r>
                  </a:p>
                </p:txBody>
              </p:sp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0F00068C-92D3-C90A-A6E5-D7CDE0EABAD6}"/>
                      </a:ext>
                    </a:extLst>
                  </p:cNvPr>
                  <p:cNvSpPr txBox="1"/>
                  <p:nvPr/>
                </p:nvSpPr>
                <p:spPr>
                  <a:xfrm>
                    <a:off x="4993501" y="5648848"/>
                    <a:ext cx="1982274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FR" sz="1600" dirty="0"/>
                      <a:t>Acha, Camjayi @ UBA</a:t>
                    </a:r>
                  </a:p>
                  <a:p>
                    <a:r>
                      <a:rPr lang="en-FR" sz="1600" dirty="0"/>
                      <a:t>Phys Rev Lett (2014)</a:t>
                    </a:r>
                  </a:p>
                </p:txBody>
              </p:sp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0059826C-F4AF-86FD-9140-4F139E73B7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775708" y="3616410"/>
                    <a:ext cx="1232785" cy="162383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E5DA447-36BC-F623-C727-1A6952DDE2FB}"/>
                    </a:ext>
                  </a:extLst>
                </p:cNvPr>
                <p:cNvSpPr txBox="1"/>
                <p:nvPr/>
              </p:nvSpPr>
              <p:spPr>
                <a:xfrm>
                  <a:off x="464141" y="2238886"/>
                  <a:ext cx="529670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2800" b="1"/>
                    <a:t>Mott Materials</a:t>
                  </a:r>
                  <a:r>
                    <a:rPr lang="en-US" sz="2800" b="1" dirty="0"/>
                    <a:t> (quantum matter)</a:t>
                  </a:r>
                  <a:endParaRPr lang="en-FR" sz="2800" b="1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76C9627-EF83-2393-3521-789949107E74}"/>
                    </a:ext>
                  </a:extLst>
                </p:cNvPr>
                <p:cNvSpPr txBox="1"/>
                <p:nvPr/>
              </p:nvSpPr>
              <p:spPr>
                <a:xfrm>
                  <a:off x="5760847" y="2323011"/>
                  <a:ext cx="486874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/>
                    <a:t>S</a:t>
                  </a:r>
                  <a:r>
                    <a:rPr lang="en-FR" sz="2000" b="1" dirty="0"/>
                    <a:t>hould be metals….  </a:t>
                  </a:r>
                  <a:r>
                    <a:rPr lang="en-GB" sz="2000" b="1" dirty="0"/>
                    <a:t>B</a:t>
                  </a:r>
                  <a:r>
                    <a:rPr lang="en-FR" sz="2000" b="1" dirty="0"/>
                    <a:t>ut are insulators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19E1128-234E-424D-B6C3-9AC6B9469AC4}"/>
                    </a:ext>
                  </a:extLst>
                </p:cNvPr>
                <p:cNvSpPr txBox="1"/>
                <p:nvPr/>
              </p:nvSpPr>
              <p:spPr>
                <a:xfrm>
                  <a:off x="1167488" y="2862604"/>
                  <a:ext cx="3865931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insulator to metal (1</a:t>
                  </a:r>
                  <a:r>
                    <a:rPr lang="en-US" b="1" baseline="30000" dirty="0"/>
                    <a:t>st</a:t>
                  </a:r>
                  <a:r>
                    <a:rPr lang="en-US" b="1" dirty="0"/>
                    <a:t> order) transition</a:t>
                  </a:r>
                </a:p>
                <a:p>
                  <a:pPr algn="ctr"/>
                  <a:r>
                    <a:rPr lang="en-US" sz="1600" dirty="0"/>
                    <a:t>10 orders of magnitude!!</a:t>
                  </a:r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43DA52-A474-7F4B-D650-DDAD92304234}"/>
                  </a:ext>
                </a:extLst>
              </p:cNvPr>
              <p:cNvSpPr txBox="1"/>
              <p:nvPr/>
            </p:nvSpPr>
            <p:spPr>
              <a:xfrm>
                <a:off x="9726872" y="5134001"/>
                <a:ext cx="13548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2400" dirty="0"/>
                  <a:t>GaTa</a:t>
                </a:r>
                <a:r>
                  <a:rPr lang="en-FR" sz="2400" baseline="-25000" dirty="0"/>
                  <a:t>4</a:t>
                </a:r>
                <a:r>
                  <a:rPr lang="en-FR" sz="2400" dirty="0"/>
                  <a:t>Se</a:t>
                </a:r>
                <a:r>
                  <a:rPr lang="en-FR" sz="2400" baseline="-25000" dirty="0"/>
                  <a:t>8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1F1A46B-DED8-3672-3A37-FF5CC3F27B58}"/>
                </a:ext>
              </a:extLst>
            </p:cNvPr>
            <p:cNvSpPr txBox="1"/>
            <p:nvPr/>
          </p:nvSpPr>
          <p:spPr>
            <a:xfrm>
              <a:off x="9547761" y="5735782"/>
              <a:ext cx="1919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400" dirty="0"/>
                <a:t>L. Cario, E Janod @ IMN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1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03CDCBC-BC57-D0C9-7E01-F5B59169012F}"/>
              </a:ext>
            </a:extLst>
          </p:cNvPr>
          <p:cNvSpPr txBox="1"/>
          <p:nvPr/>
        </p:nvSpPr>
        <p:spPr>
          <a:xfrm>
            <a:off x="4526968" y="5599978"/>
            <a:ext cx="3450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</a:t>
            </a:r>
            <a:r>
              <a:rPr lang="en-GB" sz="2800" baseline="30000" dirty="0"/>
              <a:t>st</a:t>
            </a:r>
            <a:r>
              <a:rPr lang="en-GB" sz="2800" dirty="0"/>
              <a:t>  A</a:t>
            </a:r>
            <a:r>
              <a:rPr lang="en-FR" sz="2800" dirty="0"/>
              <a:t>ha! </a:t>
            </a:r>
            <a:r>
              <a:rPr lang="en-GB" sz="2800" dirty="0"/>
              <a:t>M</a:t>
            </a:r>
            <a:r>
              <a:rPr lang="en-FR" sz="2800" dirty="0"/>
              <a:t>oment   !!!!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6FFB44-135E-AF0C-C0C0-4E56403EF357}"/>
              </a:ext>
            </a:extLst>
          </p:cNvPr>
          <p:cNvGrpSpPr/>
          <p:nvPr/>
        </p:nvGrpSpPr>
        <p:grpSpPr>
          <a:xfrm>
            <a:off x="1751722" y="1049639"/>
            <a:ext cx="9087681" cy="4203737"/>
            <a:chOff x="1751722" y="1049639"/>
            <a:chExt cx="9087681" cy="42037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CF8997-3563-57E1-ECFE-A228CA5369CC}"/>
                </a:ext>
              </a:extLst>
            </p:cNvPr>
            <p:cNvSpPr txBox="1"/>
            <p:nvPr/>
          </p:nvSpPr>
          <p:spPr>
            <a:xfrm>
              <a:off x="1751722" y="4791711"/>
              <a:ext cx="9087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Electric p</a:t>
              </a:r>
              <a:r>
                <a:rPr lang="en-FR" sz="2400" dirty="0"/>
                <a:t>ulses provoke a collapse of resistance, then a surge of current!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12008F0-83E2-1FBC-7F95-B60BA8425B3F}"/>
                </a:ext>
              </a:extLst>
            </p:cNvPr>
            <p:cNvGrpSpPr/>
            <p:nvPr/>
          </p:nvGrpSpPr>
          <p:grpSpPr>
            <a:xfrm>
              <a:off x="5215834" y="1049639"/>
              <a:ext cx="5438330" cy="3229455"/>
              <a:chOff x="5215834" y="1049639"/>
              <a:chExt cx="5438330" cy="3229455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7F840A2A-0A08-6E7D-8C5D-190E671EA132}"/>
                  </a:ext>
                </a:extLst>
              </p:cNvPr>
              <p:cNvCxnSpPr/>
              <p:nvPr/>
            </p:nvCxnSpPr>
            <p:spPr>
              <a:xfrm>
                <a:off x="5362222" y="1507882"/>
                <a:ext cx="293511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0A52EFD-CC75-B1A1-D4EA-4ED4DB82457F}"/>
                  </a:ext>
                </a:extLst>
              </p:cNvPr>
              <p:cNvGrpSpPr/>
              <p:nvPr/>
            </p:nvGrpSpPr>
            <p:grpSpPr>
              <a:xfrm>
                <a:off x="5215834" y="1049639"/>
                <a:ext cx="5438330" cy="3229455"/>
                <a:chOff x="5215834" y="1049639"/>
                <a:chExt cx="5438330" cy="3229455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37FD950D-1063-665D-F171-581FDB620CC4}"/>
                    </a:ext>
                  </a:extLst>
                </p:cNvPr>
                <p:cNvGrpSpPr/>
                <p:nvPr/>
              </p:nvGrpSpPr>
              <p:grpSpPr>
                <a:xfrm>
                  <a:off x="5215834" y="1049639"/>
                  <a:ext cx="5438330" cy="3229455"/>
                  <a:chOff x="76197" y="2951284"/>
                  <a:chExt cx="5438330" cy="3229455"/>
                </a:xfrm>
              </p:grpSpPr>
              <p:pic>
                <p:nvPicPr>
                  <p:cNvPr id="5" name="image59.png">
                    <a:extLst>
                      <a:ext uri="{FF2B5EF4-FFF2-40B4-BE49-F238E27FC236}">
                        <a16:creationId xmlns:a16="http://schemas.microsoft.com/office/drawing/2014/main" id="{7FF60EF7-CBAE-1D02-288A-A94D57F5044F}"/>
                      </a:ext>
                    </a:extLst>
                  </p:cNvPr>
                  <p:cNvPicPr/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359249" y="2951284"/>
                    <a:ext cx="4155278" cy="1299100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sp>
                <p:nvSpPr>
                  <p:cNvPr id="7" name="Shape 428">
                    <a:extLst>
                      <a:ext uri="{FF2B5EF4-FFF2-40B4-BE49-F238E27FC236}">
                        <a16:creationId xmlns:a16="http://schemas.microsoft.com/office/drawing/2014/main" id="{02B903E0-DF17-8675-391A-8EF5208810F5}"/>
                      </a:ext>
                    </a:extLst>
                  </p:cNvPr>
                  <p:cNvSpPr/>
                  <p:nvPr/>
                </p:nvSpPr>
                <p:spPr>
                  <a:xfrm>
                    <a:off x="125596" y="3422820"/>
                    <a:ext cx="1154161" cy="624841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45719" rIns="45719">
                    <a:spAutoFit/>
                  </a:bodyPr>
                  <a:lstStyle/>
                  <a:p>
                    <a:pPr lvl="0"/>
                    <a:r>
                      <a:t>Model</a:t>
                    </a:r>
                  </a:p>
                  <a:p>
                    <a:pPr lvl="0"/>
                    <a:r>
                      <a:t>prediction</a:t>
                    </a:r>
                  </a:p>
                </p:txBody>
              </p:sp>
              <p:pic>
                <p:nvPicPr>
                  <p:cNvPr id="9" name="image61.png">
                    <a:extLst>
                      <a:ext uri="{FF2B5EF4-FFF2-40B4-BE49-F238E27FC236}">
                        <a16:creationId xmlns:a16="http://schemas.microsoft.com/office/drawing/2014/main" id="{9643D990-51FA-71F0-BEAC-5D662A51AB98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59250" y="4848167"/>
                    <a:ext cx="4117179" cy="133257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1" name="Shape 431">
                    <a:extLst>
                      <a:ext uri="{FF2B5EF4-FFF2-40B4-BE49-F238E27FC236}">
                        <a16:creationId xmlns:a16="http://schemas.microsoft.com/office/drawing/2014/main" id="{12A71801-6F9E-A68E-04DE-27B9E3CF14D8}"/>
                      </a:ext>
                    </a:extLst>
                  </p:cNvPr>
                  <p:cNvSpPr/>
                  <p:nvPr/>
                </p:nvSpPr>
                <p:spPr>
                  <a:xfrm>
                    <a:off x="76197" y="5014331"/>
                    <a:ext cx="1277167" cy="3581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/>
                  <a:p>
                    <a:pPr lvl="0"/>
                    <a:r>
                      <a:t>Experiment</a:t>
                    </a:r>
                  </a:p>
                </p:txBody>
              </p:sp>
            </p:grp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BE7641C-D77D-421F-BB62-CD6CF6C96134}"/>
                    </a:ext>
                  </a:extLst>
                </p:cNvPr>
                <p:cNvSpPr txBox="1"/>
                <p:nvPr/>
              </p:nvSpPr>
              <p:spPr>
                <a:xfrm>
                  <a:off x="5325126" y="1091622"/>
                  <a:ext cx="3193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2400" b="1" dirty="0">
                      <a:solidFill>
                        <a:srgbClr val="0070C0"/>
                      </a:solidFill>
                      <a:latin typeface="Symbol" pitchFamily="2" charset="2"/>
                    </a:rPr>
                    <a:t>t</a:t>
                  </a: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B2CD19-FC1C-55F6-62BD-0B1B3FA33933}"/>
              </a:ext>
            </a:extLst>
          </p:cNvPr>
          <p:cNvGrpSpPr/>
          <p:nvPr/>
        </p:nvGrpSpPr>
        <p:grpSpPr>
          <a:xfrm>
            <a:off x="1094926" y="1041468"/>
            <a:ext cx="2842902" cy="3156979"/>
            <a:chOff x="8775697" y="3163537"/>
            <a:chExt cx="3285454" cy="35598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449535-52AE-91DC-1FBE-811D16AC4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5697" y="3248150"/>
              <a:ext cx="3285454" cy="34752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109402-0AE0-C355-E431-ADE2765C2D46}"/>
                </a:ext>
              </a:extLst>
            </p:cNvPr>
            <p:cNvSpPr txBox="1"/>
            <p:nvPr/>
          </p:nvSpPr>
          <p:spPr>
            <a:xfrm>
              <a:off x="10580337" y="3163537"/>
              <a:ext cx="1267369" cy="10411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V</a:t>
              </a:r>
              <a:r>
                <a:rPr lang="en-FR" dirty="0"/>
                <a:t>olatile </a:t>
              </a:r>
            </a:p>
            <a:p>
              <a:r>
                <a:rPr lang="en-GB" dirty="0"/>
                <a:t>R</a:t>
              </a:r>
              <a:r>
                <a:rPr lang="en-FR" dirty="0"/>
                <a:t>esistive</a:t>
              </a:r>
            </a:p>
            <a:p>
              <a:r>
                <a:rPr lang="en-FR" dirty="0"/>
                <a:t>transition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681E537-1DCF-CCE1-4AA3-CD73310D6FAF}"/>
              </a:ext>
            </a:extLst>
          </p:cNvPr>
          <p:cNvSpPr txBox="1"/>
          <p:nvPr/>
        </p:nvSpPr>
        <p:spPr>
          <a:xfrm>
            <a:off x="301501" y="227528"/>
            <a:ext cx="6588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Surprise: Electrically driven Mott transition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D1F18D-F92B-F032-2EB4-1468DE8CCB16}"/>
              </a:ext>
            </a:extLst>
          </p:cNvPr>
          <p:cNvSpPr txBox="1"/>
          <p:nvPr/>
        </p:nvSpPr>
        <p:spPr>
          <a:xfrm>
            <a:off x="8557476" y="442970"/>
            <a:ext cx="2188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Stoliar et al Adv Mar (2013)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90179-DC87-E3C7-EA2F-60F84C55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0" y="1292516"/>
            <a:ext cx="707895" cy="9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euron - Wikipedia">
            <a:extLst>
              <a:ext uri="{FF2B5EF4-FFF2-40B4-BE49-F238E27FC236}">
                <a16:creationId xmlns:a16="http://schemas.microsoft.com/office/drawing/2014/main" id="{8F0F0896-0598-A60C-E3BF-4DCE905A1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44" y="256690"/>
            <a:ext cx="6524449" cy="420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69144-BB36-4B8C-C984-6E4AAD9B2D9B}"/>
              </a:ext>
            </a:extLst>
          </p:cNvPr>
          <p:cNvSpPr txBox="1"/>
          <p:nvPr/>
        </p:nvSpPr>
        <p:spPr>
          <a:xfrm>
            <a:off x="146756" y="175702"/>
            <a:ext cx="427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</a:t>
            </a:r>
            <a:r>
              <a:rPr lang="en-FR" sz="2800" dirty="0"/>
              <a:t>t is like what </a:t>
            </a:r>
            <a:r>
              <a:rPr lang="en-FR" sz="2800" b="1" dirty="0"/>
              <a:t>neurons</a:t>
            </a:r>
            <a:r>
              <a:rPr lang="en-FR" sz="2800" dirty="0"/>
              <a:t> do 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5B05F-BE87-C962-CAC4-3B51F3467099}"/>
              </a:ext>
            </a:extLst>
          </p:cNvPr>
          <p:cNvSpPr txBox="1"/>
          <p:nvPr/>
        </p:nvSpPr>
        <p:spPr>
          <a:xfrm>
            <a:off x="146756" y="906387"/>
            <a:ext cx="302659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FR" dirty="0"/>
              <a:t> neuron is a cell</a:t>
            </a:r>
          </a:p>
          <a:p>
            <a:r>
              <a:rPr lang="en-GB" dirty="0"/>
              <a:t>G</a:t>
            </a:r>
            <a:r>
              <a:rPr lang="en-FR" dirty="0"/>
              <a:t>enerates and communicates </a:t>
            </a:r>
          </a:p>
          <a:p>
            <a:r>
              <a:rPr lang="en-GB" dirty="0"/>
              <a:t>t</a:t>
            </a:r>
            <a:r>
              <a:rPr lang="en-FR" dirty="0"/>
              <a:t>hrough </a:t>
            </a:r>
            <a:r>
              <a:rPr lang="en-GB" dirty="0"/>
              <a:t>e</a:t>
            </a:r>
            <a:r>
              <a:rPr lang="en-FR" dirty="0"/>
              <a:t>lectric signals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197FF-B9FB-8E85-38A8-280D34B47E09}"/>
              </a:ext>
            </a:extLst>
          </p:cNvPr>
          <p:cNvSpPr txBox="1"/>
          <p:nvPr/>
        </p:nvSpPr>
        <p:spPr>
          <a:xfrm>
            <a:off x="10340093" y="698922"/>
            <a:ext cx="132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FR" dirty="0"/>
              <a:t>ext neuron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7D240-8D79-40C7-0A8E-0647512B9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23" y="380869"/>
            <a:ext cx="1165953" cy="9226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904A4-1AA4-25B8-FBD3-DAB525617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719" y="2360722"/>
            <a:ext cx="1535135" cy="1032899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543990-B793-DB7D-FD8D-0FE27138A145}"/>
              </a:ext>
            </a:extLst>
          </p:cNvPr>
          <p:cNvGrpSpPr/>
          <p:nvPr/>
        </p:nvGrpSpPr>
        <p:grpSpPr>
          <a:xfrm>
            <a:off x="5520795" y="4216930"/>
            <a:ext cx="6524449" cy="2384380"/>
            <a:chOff x="5520795" y="4216930"/>
            <a:chExt cx="6524449" cy="238438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3A7329-3FAD-0068-AC0C-217EA7BBE5DB}"/>
                </a:ext>
              </a:extLst>
            </p:cNvPr>
            <p:cNvSpPr txBox="1"/>
            <p:nvPr/>
          </p:nvSpPr>
          <p:spPr>
            <a:xfrm>
              <a:off x="9137760" y="4216930"/>
              <a:ext cx="2776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US Patent 10867237 (2020)</a:t>
              </a:r>
              <a:endParaRPr lang="en-FR" b="1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84D3C0-6A9C-9FA1-0F57-E327FF200BF8}"/>
                </a:ext>
              </a:extLst>
            </p:cNvPr>
            <p:cNvGrpSpPr/>
            <p:nvPr/>
          </p:nvGrpSpPr>
          <p:grpSpPr>
            <a:xfrm>
              <a:off x="5520795" y="4633848"/>
              <a:ext cx="6524449" cy="1967462"/>
              <a:chOff x="5520795" y="4633848"/>
              <a:chExt cx="6524449" cy="196746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B967595-7206-BEFD-54FE-86056845F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0795" y="4633848"/>
                <a:ext cx="6524449" cy="1967462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17E41E-97AB-24CE-E490-9C46D46A6026}"/>
                  </a:ext>
                </a:extLst>
              </p:cNvPr>
              <p:cNvSpPr txBox="1"/>
              <p:nvPr/>
            </p:nvSpPr>
            <p:spPr>
              <a:xfrm>
                <a:off x="6649896" y="4655262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dirty="0"/>
                  <a:t>2017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D49E85-4BD8-8E4E-9BAE-3E321BB0FFDF}"/>
              </a:ext>
            </a:extLst>
          </p:cNvPr>
          <p:cNvSpPr txBox="1"/>
          <p:nvPr/>
        </p:nvSpPr>
        <p:spPr>
          <a:xfrm>
            <a:off x="1378135" y="5951613"/>
            <a:ext cx="3346301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FR" dirty="0"/>
              <a:t>xample of Physiscs first and then</a:t>
            </a:r>
          </a:p>
          <a:p>
            <a:r>
              <a:rPr lang="en-GB" dirty="0"/>
              <a:t>N</a:t>
            </a:r>
            <a:r>
              <a:rPr lang="en-FR" dirty="0"/>
              <a:t>eurofunctional behavior</a:t>
            </a:r>
          </a:p>
        </p:txBody>
      </p:sp>
    </p:spTree>
    <p:extLst>
      <p:ext uri="{BB962C8B-B14F-4D97-AF65-F5344CB8AC3E}">
        <p14:creationId xmlns:p14="http://schemas.microsoft.com/office/powerpoint/2010/main" val="23730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7816-9776-5345-B51F-5EDEB4B2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68389"/>
            <a:ext cx="9694985" cy="75740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T</a:t>
            </a:r>
            <a:r>
              <a:rPr lang="en-FR" sz="3200" b="1" dirty="0">
                <a:latin typeface="+mn-lt"/>
              </a:rPr>
              <a:t>owards physical artificial neurons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03EAF-6D03-9147-A73F-BC1DDD6BB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5" y="3135797"/>
            <a:ext cx="4907330" cy="2338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245814-E157-8647-B190-8809B0B2F044}"/>
              </a:ext>
            </a:extLst>
          </p:cNvPr>
          <p:cNvSpPr txBox="1"/>
          <p:nvPr/>
        </p:nvSpPr>
        <p:spPr>
          <a:xfrm>
            <a:off x="500129" y="5832639"/>
            <a:ext cx="4881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</a:t>
            </a:r>
            <a:r>
              <a:rPr lang="en-FR" sz="1400" dirty="0"/>
              <a:t>el Valle et al  Nature 2019	Adda et al  PRX 2022</a:t>
            </a:r>
          </a:p>
          <a:p>
            <a:r>
              <a:rPr lang="en-FR" sz="1400" dirty="0"/>
              <a:t>Kalcheim et al  Nat Comm 2020	Rocco et al  PRApp 2022</a:t>
            </a:r>
          </a:p>
          <a:p>
            <a:r>
              <a:rPr lang="en-FR" sz="1400" dirty="0"/>
              <a:t>Del Valle et al  Science 2021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3FA81-8004-9046-8909-D040618A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02" y="1756528"/>
            <a:ext cx="2481965" cy="15299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743170C-ED88-BA4F-8783-2380178808C7}"/>
              </a:ext>
            </a:extLst>
          </p:cNvPr>
          <p:cNvGrpSpPr/>
          <p:nvPr/>
        </p:nvGrpSpPr>
        <p:grpSpPr>
          <a:xfrm>
            <a:off x="6482900" y="924395"/>
            <a:ext cx="5373911" cy="5040548"/>
            <a:chOff x="6482900" y="924395"/>
            <a:chExt cx="5373911" cy="5040548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03C8902-B23F-8A45-A6CA-E43D0B5A3C10}"/>
                </a:ext>
              </a:extLst>
            </p:cNvPr>
            <p:cNvGrpSpPr/>
            <p:nvPr/>
          </p:nvGrpSpPr>
          <p:grpSpPr>
            <a:xfrm>
              <a:off x="6482900" y="1293727"/>
              <a:ext cx="5373911" cy="4671216"/>
              <a:chOff x="6096000" y="1647278"/>
              <a:chExt cx="4788345" cy="4171497"/>
            </a:xfrm>
            <a:grpFill/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BA2EF2-24DA-044E-A5DE-737B1CAE7A1B}"/>
                  </a:ext>
                </a:extLst>
              </p:cNvPr>
              <p:cNvSpPr txBox="1"/>
              <p:nvPr/>
            </p:nvSpPr>
            <p:spPr>
              <a:xfrm>
                <a:off x="6262204" y="1647278"/>
                <a:ext cx="4622141" cy="57718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FR" dirty="0"/>
                  <a:t>Everything can be done with conventional electronics</a:t>
                </a:r>
              </a:p>
              <a:p>
                <a:r>
                  <a:rPr lang="en-GB" dirty="0"/>
                  <a:t>B</a:t>
                </a:r>
                <a:r>
                  <a:rPr lang="en-FR" dirty="0"/>
                  <a:t>ut </a:t>
                </a:r>
                <a:r>
                  <a:rPr lang="en-FR" b="1" i="1" dirty="0"/>
                  <a:t>silicon neurons </a:t>
                </a:r>
                <a:r>
                  <a:rPr lang="en-FR" dirty="0"/>
                  <a:t>are not that simple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3CA7E51-67D3-0047-B7BB-B103AE82104E}"/>
                  </a:ext>
                </a:extLst>
              </p:cNvPr>
              <p:cNvGrpSpPr/>
              <p:nvPr/>
            </p:nvGrpSpPr>
            <p:grpSpPr>
              <a:xfrm>
                <a:off x="6096000" y="2312519"/>
                <a:ext cx="4552711" cy="3506256"/>
                <a:chOff x="1475656" y="3991496"/>
                <a:chExt cx="3808121" cy="2896530"/>
              </a:xfrm>
              <a:grpFill/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1A7E28D-2783-8149-8CCA-DF736E6AF5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75656" y="3991496"/>
                  <a:ext cx="3718553" cy="223113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DB171987-824D-2F4A-BF0A-4922183897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98805" y="6222628"/>
                  <a:ext cx="3784972" cy="206871"/>
                </a:xfrm>
                <a:prstGeom prst="rect">
                  <a:avLst/>
                </a:prstGeom>
                <a:grpFill/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210161-9E80-C046-8281-240F22BC592F}"/>
                    </a:ext>
                  </a:extLst>
                </p:cNvPr>
                <p:cNvSpPr txBox="1"/>
                <p:nvPr/>
              </p:nvSpPr>
              <p:spPr>
                <a:xfrm>
                  <a:off x="1719526" y="6502032"/>
                  <a:ext cx="2420859" cy="38599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err="1"/>
                    <a:t>Indiveri</a:t>
                  </a:r>
                  <a:r>
                    <a:rPr lang="fr-FR" sz="1400" dirty="0"/>
                    <a:t>, </a:t>
                  </a:r>
                  <a:r>
                    <a:rPr lang="fr-FR" sz="1400" dirty="0" err="1"/>
                    <a:t>Stefanini</a:t>
                  </a:r>
                  <a:r>
                    <a:rPr lang="fr-FR" sz="1400" dirty="0"/>
                    <a:t>, </a:t>
                  </a:r>
                  <a:r>
                    <a:rPr lang="fr-FR" sz="1400" dirty="0" err="1"/>
                    <a:t>Chicca</a:t>
                  </a:r>
                  <a:r>
                    <a:rPr lang="fr-FR" sz="1400" dirty="0"/>
                    <a:t> IEEE (2010)</a:t>
                  </a:r>
                </a:p>
                <a:p>
                  <a:r>
                    <a:rPr lang="fr-FR" sz="1400" dirty="0" err="1"/>
                    <a:t>Indiveri</a:t>
                  </a:r>
                  <a:r>
                    <a:rPr lang="fr-FR" sz="1400" dirty="0"/>
                    <a:t> et al Front </a:t>
                  </a:r>
                  <a:r>
                    <a:rPr lang="fr-FR" sz="1400" dirty="0" err="1"/>
                    <a:t>Neurosci</a:t>
                  </a:r>
                  <a:r>
                    <a:rPr lang="fr-FR" sz="1400" dirty="0"/>
                    <a:t> 2011 (</a:t>
                  </a:r>
                  <a:r>
                    <a:rPr lang="fr-FR" sz="1400" dirty="0" err="1"/>
                    <a:t>review</a:t>
                  </a:r>
                  <a:r>
                    <a:rPr lang="fr-FR" sz="1400" dirty="0"/>
                    <a:t>)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9A4698-94E5-1F4F-9C48-45ECA6233848}"/>
                </a:ext>
              </a:extLst>
            </p:cNvPr>
            <p:cNvSpPr txBox="1"/>
            <p:nvPr/>
          </p:nvSpPr>
          <p:spPr>
            <a:xfrm>
              <a:off x="6673580" y="924395"/>
              <a:ext cx="287982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FR" b="1" dirty="0"/>
                <a:t>Silicon neurons are a reality</a:t>
              </a:r>
              <a:r>
                <a:rPr lang="en-FR" dirty="0"/>
                <a:t>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68F236-1461-EB24-4C97-88415E873492}"/>
              </a:ext>
            </a:extLst>
          </p:cNvPr>
          <p:cNvSpPr txBox="1"/>
          <p:nvPr/>
        </p:nvSpPr>
        <p:spPr>
          <a:xfrm>
            <a:off x="164123" y="900073"/>
            <a:ext cx="5226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b="1" dirty="0"/>
              <a:t>Mott materials (VO</a:t>
            </a:r>
            <a:r>
              <a:rPr lang="en-FR" b="1" baseline="-25000" dirty="0"/>
              <a:t>2</a:t>
            </a:r>
            <a:r>
              <a:rPr lang="en-FR" b="1" dirty="0"/>
              <a:t>) are promising</a:t>
            </a:r>
          </a:p>
          <a:p>
            <a:r>
              <a:rPr lang="en-GB" dirty="0"/>
              <a:t>B</a:t>
            </a:r>
            <a:r>
              <a:rPr lang="en-FR" dirty="0"/>
              <a:t>ut also difficult to make and control, and we are begin</a:t>
            </a:r>
            <a:r>
              <a:rPr lang="en-GB" dirty="0"/>
              <a:t>n</a:t>
            </a:r>
            <a:r>
              <a:rPr lang="en-FR" dirty="0"/>
              <a:t>ing to understand (filamentary conduction)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B05CB-9D84-687A-33E1-57B76C45E3E0}"/>
              </a:ext>
            </a:extLst>
          </p:cNvPr>
          <p:cNvSpPr txBox="1"/>
          <p:nvPr/>
        </p:nvSpPr>
        <p:spPr>
          <a:xfrm>
            <a:off x="867235" y="5545532"/>
            <a:ext cx="3820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</a:t>
            </a:r>
            <a:r>
              <a:rPr lang="en-FR" sz="1400" b="1" dirty="0"/>
              <a:t>ollab w/UCSD I. Schuller  EFRC Q-MEEN-C</a:t>
            </a:r>
          </a:p>
        </p:txBody>
      </p:sp>
    </p:spTree>
    <p:extLst>
      <p:ext uri="{BB962C8B-B14F-4D97-AF65-F5344CB8AC3E}">
        <p14:creationId xmlns:p14="http://schemas.microsoft.com/office/powerpoint/2010/main" val="21217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503A52-5E82-1349-BB5D-E4E6C9A02D1A}"/>
              </a:ext>
            </a:extLst>
          </p:cNvPr>
          <p:cNvSpPr txBox="1"/>
          <p:nvPr/>
        </p:nvSpPr>
        <p:spPr>
          <a:xfrm>
            <a:off x="2712862" y="2286000"/>
            <a:ext cx="67662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dirty="0"/>
              <a:t>Can’t we have the “best of both worlds”?</a:t>
            </a:r>
          </a:p>
          <a:p>
            <a:endParaRPr lang="en-FR" sz="2800" dirty="0"/>
          </a:p>
          <a:p>
            <a:r>
              <a:rPr lang="en-GB" sz="2800" i="1" dirty="0"/>
              <a:t>Simplicity</a:t>
            </a:r>
            <a:r>
              <a:rPr lang="en-GB" sz="2800" dirty="0"/>
              <a:t>   of Mott memristors</a:t>
            </a:r>
          </a:p>
          <a:p>
            <a:r>
              <a:rPr lang="en-GB" sz="2800" i="1" dirty="0"/>
              <a:t>Reliability</a:t>
            </a:r>
            <a:r>
              <a:rPr lang="en-GB" sz="2800" dirty="0"/>
              <a:t>   of conventional silicon electronics</a:t>
            </a:r>
            <a:endParaRPr lang="en-FR" sz="2800" dirty="0"/>
          </a:p>
        </p:txBody>
      </p:sp>
    </p:spTree>
    <p:extLst>
      <p:ext uri="{BB962C8B-B14F-4D97-AF65-F5344CB8AC3E}">
        <p14:creationId xmlns:p14="http://schemas.microsoft.com/office/powerpoint/2010/main" val="380566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32E08F-56E6-8D4B-85B2-4256C4FF9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34" y="2715908"/>
            <a:ext cx="6603388" cy="3625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605EF-E905-FE40-8221-B16E3C20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0" y="0"/>
            <a:ext cx="10809790" cy="1325563"/>
          </a:xfrm>
        </p:spPr>
        <p:txBody>
          <a:bodyPr>
            <a:noAutofit/>
          </a:bodyPr>
          <a:lstStyle/>
          <a:p>
            <a:r>
              <a:rPr lang="en-FR" sz="3200" dirty="0"/>
              <a:t>Best of both worlds: </a:t>
            </a:r>
            <a:br>
              <a:rPr lang="en-FR" sz="3200" dirty="0"/>
            </a:br>
            <a:r>
              <a:rPr lang="en-FR" sz="3200" b="1" dirty="0">
                <a:latin typeface="+mn-lt"/>
              </a:rPr>
              <a:t>Memristive Silicon Spiking Neuron</a:t>
            </a:r>
            <a:br>
              <a:rPr lang="en-FR" sz="3200" dirty="0"/>
            </a:br>
            <a:r>
              <a:rPr lang="en-FR" sz="2000" dirty="0"/>
              <a:t>aka Thyristor neuron    aka Ultra-Compact Neuron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9A6071-8652-564E-8165-8D88E57EB812}"/>
              </a:ext>
            </a:extLst>
          </p:cNvPr>
          <p:cNvSpPr txBox="1"/>
          <p:nvPr/>
        </p:nvSpPr>
        <p:spPr>
          <a:xfrm>
            <a:off x="380378" y="1428924"/>
            <a:ext cx="415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MR, O. </a:t>
            </a:r>
            <a:r>
              <a:rPr lang="fr-FR" sz="1600" dirty="0" err="1"/>
              <a:t>Schneegans</a:t>
            </a:r>
            <a:r>
              <a:rPr lang="fr-FR" sz="1600" dirty="0"/>
              <a:t> and P. </a:t>
            </a:r>
            <a:r>
              <a:rPr lang="fr-FR" sz="1600" dirty="0" err="1"/>
              <a:t>Stoliar</a:t>
            </a:r>
            <a:r>
              <a:rPr lang="fr-FR" sz="1600" dirty="0"/>
              <a:t>, </a:t>
            </a:r>
            <a:r>
              <a:rPr lang="fr-FR" sz="1600" dirty="0" err="1"/>
              <a:t>Sci</a:t>
            </a:r>
            <a:r>
              <a:rPr lang="fr-FR" sz="1600" dirty="0"/>
              <a:t> </a:t>
            </a:r>
            <a:r>
              <a:rPr lang="fr-FR" sz="1600" dirty="0" err="1"/>
              <a:t>Rep</a:t>
            </a:r>
            <a:r>
              <a:rPr lang="fr-FR" sz="1600" dirty="0"/>
              <a:t> (2019)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13F348-ED81-7F4D-7B7A-4BD0AA5EDD8A}"/>
              </a:ext>
            </a:extLst>
          </p:cNvPr>
          <p:cNvSpPr/>
          <p:nvPr/>
        </p:nvSpPr>
        <p:spPr>
          <a:xfrm>
            <a:off x="4644741" y="2808594"/>
            <a:ext cx="3857991" cy="334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F592F-8DE1-BA48-9ACD-79BDD366B234}"/>
              </a:ext>
            </a:extLst>
          </p:cNvPr>
          <p:cNvSpPr txBox="1"/>
          <p:nvPr/>
        </p:nvSpPr>
        <p:spPr>
          <a:xfrm>
            <a:off x="8458938" y="2023234"/>
            <a:ext cx="2460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</a:t>
            </a:r>
            <a:r>
              <a:rPr lang="en-FR" b="1" dirty="0"/>
              <a:t>hyristor</a:t>
            </a:r>
          </a:p>
          <a:p>
            <a:r>
              <a:rPr lang="en-GB" b="1" dirty="0"/>
              <a:t>T</a:t>
            </a:r>
            <a:r>
              <a:rPr lang="en-FR" b="1" dirty="0"/>
              <a:t>hreshold control diode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45973-A23F-E14F-932F-06D980D8F7B3}"/>
              </a:ext>
            </a:extLst>
          </p:cNvPr>
          <p:cNvSpPr txBox="1"/>
          <p:nvPr/>
        </p:nvSpPr>
        <p:spPr>
          <a:xfrm>
            <a:off x="7383035" y="1449385"/>
            <a:ext cx="388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FR" dirty="0"/>
              <a:t>emory-resistive effect </a:t>
            </a:r>
            <a:r>
              <a:rPr lang="en-FR" dirty="0">
                <a:sym typeface="Wingdings" pitchFamily="2" charset="2"/>
              </a:rPr>
              <a:t> hysteresis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11CB18-6352-96F4-9F2C-7DBEC757ECCF}"/>
              </a:ext>
            </a:extLst>
          </p:cNvPr>
          <p:cNvSpPr/>
          <p:nvPr/>
        </p:nvSpPr>
        <p:spPr>
          <a:xfrm>
            <a:off x="783771" y="2097798"/>
            <a:ext cx="4726380" cy="349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BDC7D3-1179-BFC1-3722-487922ECA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3" y="2253032"/>
            <a:ext cx="4839874" cy="14028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7EBA7E-0C83-BFF3-9FEF-4A14FA3B3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66" y="4215783"/>
            <a:ext cx="2142385" cy="20370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C0179D-F092-5133-5DDA-18909BD96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350" y="4261087"/>
            <a:ext cx="2687810" cy="20837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BB4C0D-6147-3E9F-7E3D-CF190D882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581" y="4222439"/>
            <a:ext cx="2162504" cy="2083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55DE5F-C8F0-95A4-1A1C-9DD2985BDD08}"/>
              </a:ext>
            </a:extLst>
          </p:cNvPr>
          <p:cNvSpPr txBox="1"/>
          <p:nvPr/>
        </p:nvSpPr>
        <p:spPr>
          <a:xfrm>
            <a:off x="320633" y="3830501"/>
            <a:ext cx="309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FR" dirty="0"/>
              <a:t>eaky-Integrate and Fire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DDFB1-2E0E-B134-F677-36794E8544B2}"/>
              </a:ext>
            </a:extLst>
          </p:cNvPr>
          <p:cNvSpPr txBox="1"/>
          <p:nvPr/>
        </p:nvSpPr>
        <p:spPr>
          <a:xfrm>
            <a:off x="7864865" y="294182"/>
            <a:ext cx="305436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2nd   Aha! </a:t>
            </a:r>
            <a:r>
              <a:rPr lang="en-GB" sz="2400" dirty="0"/>
              <a:t>M</a:t>
            </a:r>
            <a:r>
              <a:rPr lang="en-FR" sz="2400" dirty="0"/>
              <a:t>oment  !!!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A9330C-47D0-DA4A-92F1-81F642E92E49}"/>
              </a:ext>
            </a:extLst>
          </p:cNvPr>
          <p:cNvGrpSpPr/>
          <p:nvPr/>
        </p:nvGrpSpPr>
        <p:grpSpPr>
          <a:xfrm>
            <a:off x="4758936" y="4710974"/>
            <a:ext cx="3218588" cy="2176850"/>
            <a:chOff x="2761689" y="4458309"/>
            <a:chExt cx="3218588" cy="21768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ED49B-8E8B-D744-BC2B-D040285168A8}"/>
                </a:ext>
              </a:extLst>
            </p:cNvPr>
            <p:cNvSpPr txBox="1"/>
            <p:nvPr/>
          </p:nvSpPr>
          <p:spPr>
            <a:xfrm>
              <a:off x="2761689" y="6000140"/>
              <a:ext cx="1029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integrate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D6541F-C9C6-8447-B319-F6A596A29E82}"/>
                </a:ext>
              </a:extLst>
            </p:cNvPr>
            <p:cNvSpPr txBox="1"/>
            <p:nvPr/>
          </p:nvSpPr>
          <p:spPr>
            <a:xfrm>
              <a:off x="5412493" y="6265827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leak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D7BA73-FA6A-AF44-A3B0-C035BC77DED3}"/>
                </a:ext>
              </a:extLst>
            </p:cNvPr>
            <p:cNvSpPr txBox="1"/>
            <p:nvPr/>
          </p:nvSpPr>
          <p:spPr>
            <a:xfrm>
              <a:off x="4346115" y="6153478"/>
              <a:ext cx="500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fire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CAB854-95CC-4149-A409-CC0FEDAE30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8607" y="5506317"/>
              <a:ext cx="256457" cy="4938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A74AE8-C58B-634D-9811-BE2F8D782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7918" y="5583825"/>
              <a:ext cx="150410" cy="6175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7351FB8-3483-8B4B-B268-B8D2C23251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0100" y="5391177"/>
              <a:ext cx="178374" cy="81018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5A97FB1-C355-D447-B984-5C3252E76D51}"/>
                </a:ext>
              </a:extLst>
            </p:cNvPr>
            <p:cNvSpPr/>
            <p:nvPr/>
          </p:nvSpPr>
          <p:spPr>
            <a:xfrm>
              <a:off x="3477807" y="4458309"/>
              <a:ext cx="301566" cy="11192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E5B64B-8D43-164C-B94A-F1F4BAA10688}"/>
                </a:ext>
              </a:extLst>
            </p:cNvPr>
            <p:cNvSpPr/>
            <p:nvPr/>
          </p:nvSpPr>
          <p:spPr>
            <a:xfrm>
              <a:off x="5087618" y="4474066"/>
              <a:ext cx="301566" cy="11192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ED1EE0-923E-2A44-A921-823027EF440C}"/>
                </a:ext>
              </a:extLst>
            </p:cNvPr>
            <p:cNvSpPr/>
            <p:nvPr/>
          </p:nvSpPr>
          <p:spPr>
            <a:xfrm>
              <a:off x="4758215" y="4695640"/>
              <a:ext cx="301567" cy="8225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810228-A41B-3F28-D627-7E073C902CB8}"/>
              </a:ext>
            </a:extLst>
          </p:cNvPr>
          <p:cNvSpPr txBox="1"/>
          <p:nvPr/>
        </p:nvSpPr>
        <p:spPr>
          <a:xfrm>
            <a:off x="4861684" y="3637869"/>
            <a:ext cx="246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>
                <a:solidFill>
                  <a:srgbClr val="FF0000"/>
                </a:solidFill>
              </a:rPr>
              <a:t>V-gated ionic channel</a:t>
            </a:r>
          </a:p>
        </p:txBody>
      </p:sp>
    </p:spTree>
    <p:extLst>
      <p:ext uri="{BB962C8B-B14F-4D97-AF65-F5344CB8AC3E}">
        <p14:creationId xmlns:p14="http://schemas.microsoft.com/office/powerpoint/2010/main" val="17682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0C3B4E-7353-C241-48F6-45617150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10" y="1942057"/>
            <a:ext cx="2687810" cy="2083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605EF-E905-FE40-8221-B16E3C20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0" y="0"/>
            <a:ext cx="10809790" cy="1325563"/>
          </a:xfrm>
        </p:spPr>
        <p:txBody>
          <a:bodyPr>
            <a:noAutofit/>
          </a:bodyPr>
          <a:lstStyle/>
          <a:p>
            <a:r>
              <a:rPr lang="en-FR" sz="3200" dirty="0"/>
              <a:t>Best of both worlds: </a:t>
            </a:r>
            <a:br>
              <a:rPr lang="en-FR" sz="3200" dirty="0"/>
            </a:br>
            <a:r>
              <a:rPr lang="en-FR" sz="3200" b="1" dirty="0">
                <a:latin typeface="+mn-lt"/>
              </a:rPr>
              <a:t>Memristive Silicon Spiking Neuron</a:t>
            </a:r>
            <a:br>
              <a:rPr lang="en-FR" sz="3200" dirty="0"/>
            </a:br>
            <a:r>
              <a:rPr lang="en-FR" sz="2000" dirty="0"/>
              <a:t>aka Ultra-Compact Neuron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11CB18-6352-96F4-9F2C-7DBEC757ECCF}"/>
              </a:ext>
            </a:extLst>
          </p:cNvPr>
          <p:cNvSpPr/>
          <p:nvPr/>
        </p:nvSpPr>
        <p:spPr>
          <a:xfrm>
            <a:off x="783771" y="2097798"/>
            <a:ext cx="4726380" cy="349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7EBA7E-0C83-BFF3-9FEF-4A14FA3B3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68" y="1869625"/>
            <a:ext cx="2142385" cy="20370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BB4C0D-6147-3E9F-7E3D-CF190D882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183" y="1876281"/>
            <a:ext cx="2162504" cy="2083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55DE5F-C8F0-95A4-1A1C-9DD2985BDD08}"/>
              </a:ext>
            </a:extLst>
          </p:cNvPr>
          <p:cNvSpPr txBox="1"/>
          <p:nvPr/>
        </p:nvSpPr>
        <p:spPr>
          <a:xfrm>
            <a:off x="382235" y="1484343"/>
            <a:ext cx="309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FR" dirty="0"/>
              <a:t>eaky-Integrate and Fire model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0AC355-9B5B-BAB0-3A81-85D01371C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023" y="763476"/>
            <a:ext cx="3568700" cy="38227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5EBB8F-A2B4-A534-E8D0-63AD5EEDE9C9}"/>
              </a:ext>
            </a:extLst>
          </p:cNvPr>
          <p:cNvSpPr/>
          <p:nvPr/>
        </p:nvSpPr>
        <p:spPr>
          <a:xfrm>
            <a:off x="6695499" y="2364816"/>
            <a:ext cx="1109220" cy="123819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9B58F7-E3C3-4884-25AF-1D98AE72AA22}"/>
              </a:ext>
            </a:extLst>
          </p:cNvPr>
          <p:cNvGrpSpPr/>
          <p:nvPr/>
        </p:nvGrpSpPr>
        <p:grpSpPr>
          <a:xfrm>
            <a:off x="3439734" y="4219494"/>
            <a:ext cx="8102744" cy="2560406"/>
            <a:chOff x="3439734" y="4219494"/>
            <a:chExt cx="8102744" cy="256040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9436847-AD16-56FC-3562-0EE5AC0687AD}"/>
                </a:ext>
              </a:extLst>
            </p:cNvPr>
            <p:cNvGrpSpPr/>
            <p:nvPr/>
          </p:nvGrpSpPr>
          <p:grpSpPr>
            <a:xfrm>
              <a:off x="3439734" y="4219494"/>
              <a:ext cx="8102744" cy="2314907"/>
              <a:chOff x="3439734" y="4219494"/>
              <a:chExt cx="8102744" cy="231490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92B0F2F-ACDC-D95F-A575-9979A5550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2267" y="4219494"/>
                <a:ext cx="2790211" cy="2314907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B48A845-02BF-3BA1-A059-38BD6DD24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39734" y="4510521"/>
                <a:ext cx="5914162" cy="1784624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4C1122-8112-1D33-EB3E-0607AAF09345}"/>
                </a:ext>
              </a:extLst>
            </p:cNvPr>
            <p:cNvSpPr txBox="1"/>
            <p:nvPr/>
          </p:nvSpPr>
          <p:spPr>
            <a:xfrm>
              <a:off x="9107343" y="6410568"/>
              <a:ext cx="2429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s</a:t>
              </a:r>
              <a:r>
                <a:rPr lang="en-FR" b="1" dirty="0">
                  <a:solidFill>
                    <a:srgbClr val="FF0000"/>
                  </a:solidFill>
                </a:rPr>
                <a:t>ame </a:t>
              </a:r>
              <a:r>
                <a:rPr lang="en-FR" b="1" i="1" dirty="0">
                  <a:solidFill>
                    <a:srgbClr val="FF0000"/>
                  </a:solidFill>
                </a:rPr>
                <a:t>I-V</a:t>
              </a:r>
              <a:r>
                <a:rPr lang="en-FR" b="1" dirty="0">
                  <a:solidFill>
                    <a:srgbClr val="FF0000"/>
                  </a:solidFill>
                </a:rPr>
                <a:t> characteristics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98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D4451-CA83-AE41-8EDD-914DE4E14AEF}"/>
              </a:ext>
            </a:extLst>
          </p:cNvPr>
          <p:cNvSpPr txBox="1"/>
          <p:nvPr/>
        </p:nvSpPr>
        <p:spPr>
          <a:xfrm>
            <a:off x="764275" y="81819"/>
            <a:ext cx="108016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 thyristor-memristor-</a:t>
            </a:r>
            <a:r>
              <a:rPr lang="fr-FR" sz="3200" dirty="0" err="1"/>
              <a:t>silicon</a:t>
            </a:r>
            <a:r>
              <a:rPr lang="fr-FR" sz="3200" dirty="0"/>
              <a:t>-</a:t>
            </a:r>
            <a:r>
              <a:rPr lang="fr-FR" sz="3200" dirty="0" err="1"/>
              <a:t>neuron</a:t>
            </a:r>
            <a:r>
              <a:rPr lang="fr-FR" sz="3200" dirty="0"/>
              <a:t> </a:t>
            </a:r>
            <a:r>
              <a:rPr lang="fr-FR" sz="3200" dirty="0" err="1"/>
              <a:t>fires</a:t>
            </a:r>
            <a:r>
              <a:rPr lang="fr-FR" sz="3200" dirty="0"/>
              <a:t> like a </a:t>
            </a:r>
            <a:r>
              <a:rPr lang="fr-FR" sz="3200" dirty="0" err="1"/>
              <a:t>Mott</a:t>
            </a:r>
            <a:r>
              <a:rPr lang="fr-FR" sz="3200" dirty="0"/>
              <a:t> </a:t>
            </a:r>
            <a:r>
              <a:rPr lang="fr-FR" sz="3200" dirty="0" err="1"/>
              <a:t>material</a:t>
            </a:r>
            <a:endParaRPr lang="fr-FR" sz="3200" dirty="0"/>
          </a:p>
          <a:p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9A6071-8652-564E-8165-8D88E57EB812}"/>
              </a:ext>
            </a:extLst>
          </p:cNvPr>
          <p:cNvSpPr txBox="1"/>
          <p:nvPr/>
        </p:nvSpPr>
        <p:spPr>
          <a:xfrm>
            <a:off x="100337" y="3938207"/>
            <a:ext cx="3152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Adda et al PRX 2021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8A85E9-6EA4-845A-A321-E27AC9ED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881" y="1722829"/>
            <a:ext cx="2409927" cy="22792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7DD7E2-9D69-36EE-E7E1-9273E71B2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25" y="4432776"/>
            <a:ext cx="2111135" cy="2279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DA450-BA99-763E-7810-FFB824736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293" y="1984420"/>
            <a:ext cx="3570808" cy="20953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3ED7A6-749F-070A-7D77-BF75E2C90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642" y="4432776"/>
            <a:ext cx="2659164" cy="20057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F98F87-8C32-E96E-19AB-699CF360239B}"/>
              </a:ext>
            </a:extLst>
          </p:cNvPr>
          <p:cNvSpPr txBox="1"/>
          <p:nvPr/>
        </p:nvSpPr>
        <p:spPr>
          <a:xfrm>
            <a:off x="4677543" y="497576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CFF4E4-37B1-ED6A-37BC-99E60F19B2E2}"/>
              </a:ext>
            </a:extLst>
          </p:cNvPr>
          <p:cNvSpPr txBox="1"/>
          <p:nvPr/>
        </p:nvSpPr>
        <p:spPr>
          <a:xfrm>
            <a:off x="4890701" y="58880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65BA96-FD33-81A3-AEED-BC04178D9EE4}"/>
              </a:ext>
            </a:extLst>
          </p:cNvPr>
          <p:cNvSpPr txBox="1"/>
          <p:nvPr/>
        </p:nvSpPr>
        <p:spPr>
          <a:xfrm rot="16200000">
            <a:off x="4227353" y="532889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V (mV)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39A7AA-C401-DE9E-4E27-3696695B1A4D}"/>
              </a:ext>
            </a:extLst>
          </p:cNvPr>
          <p:cNvSpPr txBox="1"/>
          <p:nvPr/>
        </p:nvSpPr>
        <p:spPr>
          <a:xfrm>
            <a:off x="6096000" y="6335575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Time (ms)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DAECF3-7F0C-8C08-D571-DD33AF2E6FE3}"/>
              </a:ext>
            </a:extLst>
          </p:cNvPr>
          <p:cNvSpPr/>
          <p:nvPr/>
        </p:nvSpPr>
        <p:spPr>
          <a:xfrm>
            <a:off x="1408503" y="1321113"/>
            <a:ext cx="1878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/>
              <a:t>I-V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DAD930-85E9-1704-D732-1FD1E8452018}"/>
              </a:ext>
            </a:extLst>
          </p:cNvPr>
          <p:cNvSpPr/>
          <p:nvPr/>
        </p:nvSpPr>
        <p:spPr>
          <a:xfrm>
            <a:off x="5626961" y="1354156"/>
            <a:ext cx="938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err="1"/>
              <a:t>spiking</a:t>
            </a:r>
            <a:endParaRPr lang="fr-FR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C04CC2-E421-65F7-91B8-1FC810774822}"/>
              </a:ext>
            </a:extLst>
          </p:cNvPr>
          <p:cNvSpPr txBox="1"/>
          <p:nvPr/>
        </p:nvSpPr>
        <p:spPr>
          <a:xfrm>
            <a:off x="8633586" y="2159239"/>
            <a:ext cx="30557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Mott materials </a:t>
            </a:r>
            <a:r>
              <a:rPr lang="en-FR" dirty="0"/>
              <a:t>(drawbacs)</a:t>
            </a:r>
          </a:p>
          <a:p>
            <a:r>
              <a:rPr lang="en-FR" dirty="0"/>
              <a:t>- thin film deposition</a:t>
            </a:r>
          </a:p>
          <a:p>
            <a:r>
              <a:rPr lang="en-FR" dirty="0"/>
              <a:t>- 10+ years of know how</a:t>
            </a:r>
          </a:p>
          <a:p>
            <a:r>
              <a:rPr lang="en-GB" dirty="0"/>
              <a:t>- H</a:t>
            </a:r>
            <a:r>
              <a:rPr lang="en-FR" dirty="0"/>
              <a:t>ard to fabricate consistently</a:t>
            </a:r>
          </a:p>
          <a:p>
            <a:r>
              <a:rPr lang="en-GB" dirty="0"/>
              <a:t>- L</a:t>
            </a:r>
            <a:r>
              <a:rPr lang="en-FR" dirty="0"/>
              <a:t>ithography equipment</a:t>
            </a:r>
          </a:p>
          <a:p>
            <a:r>
              <a:rPr lang="en-FR" dirty="0"/>
              <a:t>   Sputtering, PLD, etc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E51F3E-27CA-33F8-E89F-31AC75CDF959}"/>
              </a:ext>
            </a:extLst>
          </p:cNvPr>
          <p:cNvSpPr txBox="1"/>
          <p:nvPr/>
        </p:nvSpPr>
        <p:spPr>
          <a:xfrm>
            <a:off x="8633586" y="4698761"/>
            <a:ext cx="2990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Thyristors</a:t>
            </a:r>
            <a:r>
              <a:rPr lang="en-US" dirty="0"/>
              <a:t> (advantages)</a:t>
            </a:r>
          </a:p>
          <a:p>
            <a:r>
              <a:rPr lang="en-US" dirty="0"/>
              <a:t>+ available on-line for </a:t>
            </a:r>
          </a:p>
          <a:p>
            <a:r>
              <a:rPr lang="en-US" dirty="0"/>
              <a:t>next day delivery, for pennies.</a:t>
            </a:r>
          </a:p>
          <a:p>
            <a:r>
              <a:rPr lang="en-US" dirty="0"/>
              <a:t>+ always work</a:t>
            </a:r>
            <a:endParaRPr lang="en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AB888-E1ED-C94E-4FB0-F58973AFE99E}"/>
              </a:ext>
            </a:extLst>
          </p:cNvPr>
          <p:cNvSpPr txBox="1"/>
          <p:nvPr/>
        </p:nvSpPr>
        <p:spPr>
          <a:xfrm>
            <a:off x="316250" y="2685346"/>
            <a:ext cx="835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Mott</a:t>
            </a:r>
          </a:p>
          <a:p>
            <a:r>
              <a:rPr lang="en-FR" sz="2400" b="1" dirty="0"/>
              <a:t>V</a:t>
            </a:r>
            <a:r>
              <a:rPr lang="en-FR" sz="2400" b="1" baseline="-25000" dirty="0"/>
              <a:t>3</a:t>
            </a:r>
            <a:r>
              <a:rPr lang="en-FR" sz="2400" b="1" dirty="0"/>
              <a:t>O</a:t>
            </a:r>
            <a:r>
              <a:rPr lang="en-FR" sz="2400" b="1" baseline="-25000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A36CD7-E0E2-6A77-089F-55D57D98C950}"/>
              </a:ext>
            </a:extLst>
          </p:cNvPr>
          <p:cNvSpPr txBox="1"/>
          <p:nvPr/>
        </p:nvSpPr>
        <p:spPr>
          <a:xfrm>
            <a:off x="134445" y="5187747"/>
            <a:ext cx="154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Memristor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F339C-079C-0E57-27EC-31C7028905C7}"/>
              </a:ext>
            </a:extLst>
          </p:cNvPr>
          <p:cNvCxnSpPr>
            <a:cxnSpLocks/>
          </p:cNvCxnSpPr>
          <p:nvPr/>
        </p:nvCxnSpPr>
        <p:spPr>
          <a:xfrm flipV="1">
            <a:off x="324495" y="4246164"/>
            <a:ext cx="10604931" cy="11053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BC03051-5E8C-A23D-9D77-A37519B203BC}"/>
              </a:ext>
            </a:extLst>
          </p:cNvPr>
          <p:cNvSpPr txBox="1"/>
          <p:nvPr/>
        </p:nvSpPr>
        <p:spPr>
          <a:xfrm>
            <a:off x="11501" y="6183975"/>
            <a:ext cx="240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Sci</a:t>
            </a:r>
            <a:r>
              <a:rPr lang="fr-FR" sz="1400" dirty="0"/>
              <a:t> Rep 2019</a:t>
            </a:r>
          </a:p>
          <a:p>
            <a:r>
              <a:rPr lang="fr-FR" sz="1400" dirty="0"/>
              <a:t>Wu et al NCE 2023 (to </a:t>
            </a:r>
            <a:r>
              <a:rPr lang="fr-FR" sz="1400" dirty="0" err="1"/>
              <a:t>appear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1558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12570</TotalTime>
  <Words>807</Words>
  <Application>Microsoft Macintosh PowerPoint</Application>
  <PresentationFormat>Widescreen</PresentationFormat>
  <Paragraphs>132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Office Theme</vt:lpstr>
      <vt:lpstr>Solid State Neuroscience</vt:lpstr>
      <vt:lpstr>PowerPoint Presentation</vt:lpstr>
      <vt:lpstr>PowerPoint Presentation</vt:lpstr>
      <vt:lpstr>PowerPoint Presentation</vt:lpstr>
      <vt:lpstr>Towards physical artificial neurons</vt:lpstr>
      <vt:lpstr>PowerPoint Presentation</vt:lpstr>
      <vt:lpstr>Best of both worlds:  Memristive Silicon Spiking Neuron aka Thyristor neuron    aka Ultra-Compact Neuron</vt:lpstr>
      <vt:lpstr>Best of both worlds:  Memristive Silicon Spiking Neuron aka Ultra-Compact Neuron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 State Neuroscience</dc:title>
  <dc:creator>Microsoft Office User</dc:creator>
  <cp:lastModifiedBy>Microsoft Office User</cp:lastModifiedBy>
  <cp:revision>151</cp:revision>
  <dcterms:created xsi:type="dcterms:W3CDTF">2021-02-17T08:59:45Z</dcterms:created>
  <dcterms:modified xsi:type="dcterms:W3CDTF">2024-01-15T16:39:19Z</dcterms:modified>
</cp:coreProperties>
</file>